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6" r:id="rId7"/>
    <p:sldId id="268" r:id="rId8"/>
    <p:sldId id="269" r:id="rId9"/>
    <p:sldId id="270" r:id="rId10"/>
    <p:sldId id="271" r:id="rId11"/>
    <p:sldId id="272" r:id="rId12"/>
    <p:sldId id="273" r:id="rId13"/>
    <p:sldId id="261" r:id="rId14"/>
    <p:sldId id="262" r:id="rId15"/>
    <p:sldId id="274" r:id="rId16"/>
    <p:sldId id="267" r:id="rId17"/>
    <p:sldId id="263" r:id="rId18"/>
    <p:sldId id="264" r:id="rId19"/>
    <p:sldId id="265" r:id="rId20"/>
  </p:sldIdLst>
  <p:sldSz cx="14630400" cy="10972800"/>
  <p:notesSz cx="10972800" cy="14630400"/>
  <p:embeddedFontLst>
    <p:embeddedFont>
      <p:font typeface="Heebo Bold" panose="020B0604020202020204" charset="-79"/>
      <p:bold r:id="rId22"/>
    </p:embeddedFont>
    <p:embeddedFont>
      <p:font typeface="Heebo Light" pitchFamily="2" charset="-79"/>
      <p:regular r:id="rId23"/>
    </p:embeddedFont>
    <p:embeddedFont>
      <p:font typeface="Montserrat" panose="00000500000000000000" pitchFamily="2"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50FA7C-30ED-4AAA-8CF9-6F9191DA0817}" v="183" dt="2025-06-13T06:29:46.4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2" d="100"/>
          <a:sy n="52" d="100"/>
        </p:scale>
        <p:origin x="144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ET TALIKOTI" userId="4dd9bec4b35b9990" providerId="LiveId" clId="{A950FA7C-30ED-4AAA-8CF9-6F9191DA0817}"/>
    <pc:docChg chg="undo custSel addSld modSld sldOrd">
      <pc:chgData name="NIKET TALIKOTI" userId="4dd9bec4b35b9990" providerId="LiveId" clId="{A950FA7C-30ED-4AAA-8CF9-6F9191DA0817}" dt="2025-06-13T06:30:05.447" v="926" actId="123"/>
      <pc:docMkLst>
        <pc:docMk/>
      </pc:docMkLst>
      <pc:sldChg chg="modSp mod">
        <pc:chgData name="NIKET TALIKOTI" userId="4dd9bec4b35b9990" providerId="LiveId" clId="{A950FA7C-30ED-4AAA-8CF9-6F9191DA0817}" dt="2025-06-12T15:09:29.797" v="662" actId="20577"/>
        <pc:sldMkLst>
          <pc:docMk/>
          <pc:sldMk cId="0" sldId="256"/>
        </pc:sldMkLst>
        <pc:spChg chg="mod">
          <ac:chgData name="NIKET TALIKOTI" userId="4dd9bec4b35b9990" providerId="LiveId" clId="{A950FA7C-30ED-4AAA-8CF9-6F9191DA0817}" dt="2025-06-12T15:09:29.797" v="662" actId="20577"/>
          <ac:spMkLst>
            <pc:docMk/>
            <pc:sldMk cId="0" sldId="256"/>
            <ac:spMk id="8" creationId="{00000000-0000-0000-0000-000000000000}"/>
          </ac:spMkLst>
        </pc:spChg>
        <pc:picChg chg="mod">
          <ac:chgData name="NIKET TALIKOTI" userId="4dd9bec4b35b9990" providerId="LiveId" clId="{A950FA7C-30ED-4AAA-8CF9-6F9191DA0817}" dt="2025-06-12T15:09:02.553" v="654" actId="14100"/>
          <ac:picMkLst>
            <pc:docMk/>
            <pc:sldMk cId="0" sldId="256"/>
            <ac:picMk id="2" creationId="{00000000-0000-0000-0000-000000000000}"/>
          </ac:picMkLst>
        </pc:picChg>
      </pc:sldChg>
      <pc:sldChg chg="addSp delSp mod">
        <pc:chgData name="NIKET TALIKOTI" userId="4dd9bec4b35b9990" providerId="LiveId" clId="{A950FA7C-30ED-4AAA-8CF9-6F9191DA0817}" dt="2025-06-12T14:47:02.920" v="3" actId="21"/>
        <pc:sldMkLst>
          <pc:docMk/>
          <pc:sldMk cId="0" sldId="260"/>
        </pc:sldMkLst>
        <pc:picChg chg="add del">
          <ac:chgData name="NIKET TALIKOTI" userId="4dd9bec4b35b9990" providerId="LiveId" clId="{A950FA7C-30ED-4AAA-8CF9-6F9191DA0817}" dt="2025-06-12T14:47:02.920" v="3" actId="21"/>
          <ac:picMkLst>
            <pc:docMk/>
            <pc:sldMk cId="0" sldId="260"/>
            <ac:picMk id="2" creationId="{00000000-0000-0000-0000-000000000000}"/>
          </ac:picMkLst>
        </pc:picChg>
        <pc:picChg chg="add del">
          <ac:chgData name="NIKET TALIKOTI" userId="4dd9bec4b35b9990" providerId="LiveId" clId="{A950FA7C-30ED-4AAA-8CF9-6F9191DA0817}" dt="2025-06-12T14:47:02.343" v="2" actId="21"/>
          <ac:picMkLst>
            <pc:docMk/>
            <pc:sldMk cId="0" sldId="260"/>
            <ac:picMk id="6" creationId="{00000000-0000-0000-0000-000000000000}"/>
          </ac:picMkLst>
        </pc:picChg>
      </pc:sldChg>
      <pc:sldChg chg="addSp delSp modSp add mod setBg">
        <pc:chgData name="NIKET TALIKOTI" userId="4dd9bec4b35b9990" providerId="LiveId" clId="{A950FA7C-30ED-4AAA-8CF9-6F9191DA0817}" dt="2025-06-13T06:18:13.967" v="794" actId="14100"/>
        <pc:sldMkLst>
          <pc:docMk/>
          <pc:sldMk cId="1942636324" sldId="266"/>
        </pc:sldMkLst>
        <pc:spChg chg="add mod">
          <ac:chgData name="NIKET TALIKOTI" userId="4dd9bec4b35b9990" providerId="LiveId" clId="{A950FA7C-30ED-4AAA-8CF9-6F9191DA0817}" dt="2025-06-13T06:18:13.967" v="794" actId="14100"/>
          <ac:spMkLst>
            <pc:docMk/>
            <pc:sldMk cId="1942636324" sldId="266"/>
            <ac:spMk id="2" creationId="{459B84E5-7AE9-62E2-F634-E5DDD143D904}"/>
          </ac:spMkLst>
        </pc:spChg>
        <pc:spChg chg="mod">
          <ac:chgData name="NIKET TALIKOTI" userId="4dd9bec4b35b9990" providerId="LiveId" clId="{A950FA7C-30ED-4AAA-8CF9-6F9191DA0817}" dt="2025-06-12T15:24:17.718" v="745" actId="20577"/>
          <ac:spMkLst>
            <pc:docMk/>
            <pc:sldMk cId="1942636324" sldId="266"/>
            <ac:spMk id="3" creationId="{68716F5A-7E8F-C7BF-E01F-F9A102C0C06A}"/>
          </ac:spMkLst>
        </pc:spChg>
        <pc:spChg chg="del mod">
          <ac:chgData name="NIKET TALIKOTI" userId="4dd9bec4b35b9990" providerId="LiveId" clId="{A950FA7C-30ED-4AAA-8CF9-6F9191DA0817}" dt="2025-06-12T15:01:04.170" v="442" actId="21"/>
          <ac:spMkLst>
            <pc:docMk/>
            <pc:sldMk cId="1942636324" sldId="266"/>
            <ac:spMk id="4" creationId="{541A729C-8328-56D0-8275-7D1A7681FEB4}"/>
          </ac:spMkLst>
        </pc:spChg>
        <pc:spChg chg="del">
          <ac:chgData name="NIKET TALIKOTI" userId="4dd9bec4b35b9990" providerId="LiveId" clId="{A950FA7C-30ED-4AAA-8CF9-6F9191DA0817}" dt="2025-06-12T14:47:23.543" v="7" actId="21"/>
          <ac:spMkLst>
            <pc:docMk/>
            <pc:sldMk cId="1942636324" sldId="266"/>
            <ac:spMk id="5" creationId="{6137DE89-7A05-3E99-92C9-2D22FC561A44}"/>
          </ac:spMkLst>
        </pc:spChg>
        <pc:spChg chg="del">
          <ac:chgData name="NIKET TALIKOTI" userId="4dd9bec4b35b9990" providerId="LiveId" clId="{A950FA7C-30ED-4AAA-8CF9-6F9191DA0817}" dt="2025-06-12T14:47:56.186" v="17" actId="21"/>
          <ac:spMkLst>
            <pc:docMk/>
            <pc:sldMk cId="1942636324" sldId="266"/>
            <ac:spMk id="7" creationId="{68842C92-C466-9182-F49C-932845F0CCC6}"/>
          </ac:spMkLst>
        </pc:spChg>
        <pc:spChg chg="del">
          <ac:chgData name="NIKET TALIKOTI" userId="4dd9bec4b35b9990" providerId="LiveId" clId="{A950FA7C-30ED-4AAA-8CF9-6F9191DA0817}" dt="2025-06-12T14:47:59.820" v="18" actId="21"/>
          <ac:spMkLst>
            <pc:docMk/>
            <pc:sldMk cId="1942636324" sldId="266"/>
            <ac:spMk id="8" creationId="{911BB61C-822D-C839-6C4F-FE559AE52287}"/>
          </ac:spMkLst>
        </pc:spChg>
        <pc:spChg chg="del">
          <ac:chgData name="NIKET TALIKOTI" userId="4dd9bec4b35b9990" providerId="LiveId" clId="{A950FA7C-30ED-4AAA-8CF9-6F9191DA0817}" dt="2025-06-12T14:47:28.308" v="9" actId="21"/>
          <ac:spMkLst>
            <pc:docMk/>
            <pc:sldMk cId="1942636324" sldId="266"/>
            <ac:spMk id="9" creationId="{4CD59D0B-E87F-BB62-4BBD-726DCCAC33EE}"/>
          </ac:spMkLst>
        </pc:spChg>
        <pc:spChg chg="del">
          <ac:chgData name="NIKET TALIKOTI" userId="4dd9bec4b35b9990" providerId="LiveId" clId="{A950FA7C-30ED-4AAA-8CF9-6F9191DA0817}" dt="2025-06-12T14:47:48.058" v="15" actId="21"/>
          <ac:spMkLst>
            <pc:docMk/>
            <pc:sldMk cId="1942636324" sldId="266"/>
            <ac:spMk id="11" creationId="{5E31BE91-8DF8-34F3-4303-D52E52F8BF21}"/>
          </ac:spMkLst>
        </pc:spChg>
        <pc:spChg chg="del">
          <ac:chgData name="NIKET TALIKOTI" userId="4dd9bec4b35b9990" providerId="LiveId" clId="{A950FA7C-30ED-4AAA-8CF9-6F9191DA0817}" dt="2025-06-12T14:47:51.400" v="16" actId="21"/>
          <ac:spMkLst>
            <pc:docMk/>
            <pc:sldMk cId="1942636324" sldId="266"/>
            <ac:spMk id="12" creationId="{D936F296-C428-4A82-A6A7-DCE29275D065}"/>
          </ac:spMkLst>
        </pc:spChg>
        <pc:spChg chg="del">
          <ac:chgData name="NIKET TALIKOTI" userId="4dd9bec4b35b9990" providerId="LiveId" clId="{A950FA7C-30ED-4AAA-8CF9-6F9191DA0817}" dt="2025-06-12T14:47:34.479" v="11" actId="21"/>
          <ac:spMkLst>
            <pc:docMk/>
            <pc:sldMk cId="1942636324" sldId="266"/>
            <ac:spMk id="13" creationId="{2C8AEDA2-503B-7293-EE81-25E4C3930734}"/>
          </ac:spMkLst>
        </pc:spChg>
        <pc:spChg chg="del">
          <ac:chgData name="NIKET TALIKOTI" userId="4dd9bec4b35b9990" providerId="LiveId" clId="{A950FA7C-30ED-4AAA-8CF9-6F9191DA0817}" dt="2025-06-12T14:47:43.226" v="14" actId="21"/>
          <ac:spMkLst>
            <pc:docMk/>
            <pc:sldMk cId="1942636324" sldId="266"/>
            <ac:spMk id="15" creationId="{DF229C28-CC25-360F-25EB-A350EBC76126}"/>
          </ac:spMkLst>
        </pc:spChg>
        <pc:spChg chg="del mod">
          <ac:chgData name="NIKET TALIKOTI" userId="4dd9bec4b35b9990" providerId="LiveId" clId="{A950FA7C-30ED-4AAA-8CF9-6F9191DA0817}" dt="2025-06-12T14:47:39.346" v="13" actId="21"/>
          <ac:spMkLst>
            <pc:docMk/>
            <pc:sldMk cId="1942636324" sldId="266"/>
            <ac:spMk id="16" creationId="{A2BE69A4-348E-1430-9944-AFBA0868F0F2}"/>
          </ac:spMkLst>
        </pc:spChg>
        <pc:picChg chg="del">
          <ac:chgData name="NIKET TALIKOTI" userId="4dd9bec4b35b9990" providerId="LiveId" clId="{A950FA7C-30ED-4AAA-8CF9-6F9191DA0817}" dt="2025-06-12T14:48:02.648" v="19" actId="21"/>
          <ac:picMkLst>
            <pc:docMk/>
            <pc:sldMk cId="1942636324" sldId="266"/>
            <ac:picMk id="2" creationId="{5B47A8C0-D8D8-C4B2-6330-487AC6A7821E}"/>
          </ac:picMkLst>
        </pc:picChg>
        <pc:picChg chg="del">
          <ac:chgData name="NIKET TALIKOTI" userId="4dd9bec4b35b9990" providerId="LiveId" clId="{A950FA7C-30ED-4AAA-8CF9-6F9191DA0817}" dt="2025-06-12T14:47:20.825" v="6" actId="21"/>
          <ac:picMkLst>
            <pc:docMk/>
            <pc:sldMk cId="1942636324" sldId="266"/>
            <ac:picMk id="6" creationId="{11CC6B1D-7802-999B-A875-351FEB3C1F2C}"/>
          </ac:picMkLst>
        </pc:picChg>
        <pc:picChg chg="del">
          <ac:chgData name="NIKET TALIKOTI" userId="4dd9bec4b35b9990" providerId="LiveId" clId="{A950FA7C-30ED-4AAA-8CF9-6F9191DA0817}" dt="2025-06-12T14:47:25.759" v="8" actId="21"/>
          <ac:picMkLst>
            <pc:docMk/>
            <pc:sldMk cId="1942636324" sldId="266"/>
            <ac:picMk id="10" creationId="{B7E08056-2961-0656-3272-81DDD3D4EC79}"/>
          </ac:picMkLst>
        </pc:picChg>
        <pc:picChg chg="del">
          <ac:chgData name="NIKET TALIKOTI" userId="4dd9bec4b35b9990" providerId="LiveId" clId="{A950FA7C-30ED-4AAA-8CF9-6F9191DA0817}" dt="2025-06-12T14:47:32.448" v="10" actId="21"/>
          <ac:picMkLst>
            <pc:docMk/>
            <pc:sldMk cId="1942636324" sldId="266"/>
            <ac:picMk id="14" creationId="{3C272ED9-97A7-4901-7932-27A5895065EB}"/>
          </ac:picMkLst>
        </pc:picChg>
        <pc:picChg chg="add del mod">
          <ac:chgData name="NIKET TALIKOTI" userId="4dd9bec4b35b9990" providerId="LiveId" clId="{A950FA7C-30ED-4AAA-8CF9-6F9191DA0817}" dt="2025-06-12T14:54:52.094" v="28" actId="21"/>
          <ac:picMkLst>
            <pc:docMk/>
            <pc:sldMk cId="1942636324" sldId="266"/>
            <ac:picMk id="18" creationId="{3E63EE02-293F-CE7D-7F5B-1E753C89BA46}"/>
          </ac:picMkLst>
        </pc:picChg>
        <pc:picChg chg="add del mod">
          <ac:chgData name="NIKET TALIKOTI" userId="4dd9bec4b35b9990" providerId="LiveId" clId="{A950FA7C-30ED-4AAA-8CF9-6F9191DA0817}" dt="2025-06-12T14:54:52.094" v="28" actId="21"/>
          <ac:picMkLst>
            <pc:docMk/>
            <pc:sldMk cId="1942636324" sldId="266"/>
            <ac:picMk id="20" creationId="{E3057DB3-9A09-4EDC-63C2-18D9231D5AFE}"/>
          </ac:picMkLst>
        </pc:picChg>
        <pc:picChg chg="add del mod">
          <ac:chgData name="NIKET TALIKOTI" userId="4dd9bec4b35b9990" providerId="LiveId" clId="{A950FA7C-30ED-4AAA-8CF9-6F9191DA0817}" dt="2025-06-12T14:54:52.094" v="28" actId="21"/>
          <ac:picMkLst>
            <pc:docMk/>
            <pc:sldMk cId="1942636324" sldId="266"/>
            <ac:picMk id="22" creationId="{D210358D-958D-7D3B-D5F2-93831F9BAE59}"/>
          </ac:picMkLst>
        </pc:picChg>
        <pc:picChg chg="add del mod">
          <ac:chgData name="NIKET TALIKOTI" userId="4dd9bec4b35b9990" providerId="LiveId" clId="{A950FA7C-30ED-4AAA-8CF9-6F9191DA0817}" dt="2025-06-12T14:54:52.094" v="28" actId="21"/>
          <ac:picMkLst>
            <pc:docMk/>
            <pc:sldMk cId="1942636324" sldId="266"/>
            <ac:picMk id="24" creationId="{0F0F686B-645F-CCFB-BBE9-69DF37256090}"/>
          </ac:picMkLst>
        </pc:picChg>
        <pc:picChg chg="add del mod">
          <ac:chgData name="NIKET TALIKOTI" userId="4dd9bec4b35b9990" providerId="LiveId" clId="{A950FA7C-30ED-4AAA-8CF9-6F9191DA0817}" dt="2025-06-12T14:54:52.094" v="28" actId="21"/>
          <ac:picMkLst>
            <pc:docMk/>
            <pc:sldMk cId="1942636324" sldId="266"/>
            <ac:picMk id="26" creationId="{57412F1C-74A4-8200-D332-C5DFA14747FC}"/>
          </ac:picMkLst>
        </pc:picChg>
        <pc:picChg chg="add del mod">
          <ac:chgData name="NIKET TALIKOTI" userId="4dd9bec4b35b9990" providerId="LiveId" clId="{A950FA7C-30ED-4AAA-8CF9-6F9191DA0817}" dt="2025-06-12T14:54:52.094" v="28" actId="21"/>
          <ac:picMkLst>
            <pc:docMk/>
            <pc:sldMk cId="1942636324" sldId="266"/>
            <ac:picMk id="28" creationId="{D4891A25-C3FA-4F6A-E546-8C33C8D60BE6}"/>
          </ac:picMkLst>
        </pc:picChg>
        <pc:picChg chg="add mod">
          <ac:chgData name="NIKET TALIKOTI" userId="4dd9bec4b35b9990" providerId="LiveId" clId="{A950FA7C-30ED-4AAA-8CF9-6F9191DA0817}" dt="2025-06-12T15:20:42.253" v="713" actId="1076"/>
          <ac:picMkLst>
            <pc:docMk/>
            <pc:sldMk cId="1942636324" sldId="266"/>
            <ac:picMk id="30" creationId="{8B4A7B93-2049-1063-6C62-7E6C4944913F}"/>
          </ac:picMkLst>
        </pc:picChg>
        <pc:picChg chg="add del mod">
          <ac:chgData name="NIKET TALIKOTI" userId="4dd9bec4b35b9990" providerId="LiveId" clId="{A950FA7C-30ED-4AAA-8CF9-6F9191DA0817}" dt="2025-06-12T15:20:16.178" v="665" actId="21"/>
          <ac:picMkLst>
            <pc:docMk/>
            <pc:sldMk cId="1942636324" sldId="266"/>
            <ac:picMk id="32" creationId="{A0C89797-9C9E-D304-88DC-3C7914F47774}"/>
          </ac:picMkLst>
        </pc:picChg>
        <pc:picChg chg="add del mod">
          <ac:chgData name="NIKET TALIKOTI" userId="4dd9bec4b35b9990" providerId="LiveId" clId="{A950FA7C-30ED-4AAA-8CF9-6F9191DA0817}" dt="2025-06-12T15:20:21.199" v="667" actId="21"/>
          <ac:picMkLst>
            <pc:docMk/>
            <pc:sldMk cId="1942636324" sldId="266"/>
            <ac:picMk id="34" creationId="{A9977BD0-8CB6-2825-E46E-7616F9A3BAB3}"/>
          </ac:picMkLst>
        </pc:picChg>
        <pc:picChg chg="add del mod">
          <ac:chgData name="NIKET TALIKOTI" userId="4dd9bec4b35b9990" providerId="LiveId" clId="{A950FA7C-30ED-4AAA-8CF9-6F9191DA0817}" dt="2025-06-12T15:20:12.382" v="663" actId="21"/>
          <ac:picMkLst>
            <pc:docMk/>
            <pc:sldMk cId="1942636324" sldId="266"/>
            <ac:picMk id="36" creationId="{F5DF6D68-F941-2337-6F3E-CFBF53CB5B5B}"/>
          </ac:picMkLst>
        </pc:picChg>
        <pc:picChg chg="add del mod">
          <ac:chgData name="NIKET TALIKOTI" userId="4dd9bec4b35b9990" providerId="LiveId" clId="{A950FA7C-30ED-4AAA-8CF9-6F9191DA0817}" dt="2025-06-12T15:20:14.334" v="664" actId="21"/>
          <ac:picMkLst>
            <pc:docMk/>
            <pc:sldMk cId="1942636324" sldId="266"/>
            <ac:picMk id="38" creationId="{155F901D-11CF-DD80-35D7-CAC24C9B035A}"/>
          </ac:picMkLst>
        </pc:picChg>
        <pc:picChg chg="add del mod">
          <ac:chgData name="NIKET TALIKOTI" userId="4dd9bec4b35b9990" providerId="LiveId" clId="{A950FA7C-30ED-4AAA-8CF9-6F9191DA0817}" dt="2025-06-12T15:20:19.494" v="666" actId="21"/>
          <ac:picMkLst>
            <pc:docMk/>
            <pc:sldMk cId="1942636324" sldId="266"/>
            <ac:picMk id="40" creationId="{CA568404-3639-8143-94D7-6275159A4E45}"/>
          </ac:picMkLst>
        </pc:picChg>
        <pc:picChg chg="add del mod">
          <ac:chgData name="NIKET TALIKOTI" userId="4dd9bec4b35b9990" providerId="LiveId" clId="{A950FA7C-30ED-4AAA-8CF9-6F9191DA0817}" dt="2025-06-12T15:01:20.904" v="444" actId="21"/>
          <ac:picMkLst>
            <pc:docMk/>
            <pc:sldMk cId="1942636324" sldId="266"/>
            <ac:picMk id="42" creationId="{8F37A402-85A5-A4C4-BCB6-3095B7D3DB86}"/>
          </ac:picMkLst>
        </pc:picChg>
        <pc:picChg chg="add del mod">
          <ac:chgData name="NIKET TALIKOTI" userId="4dd9bec4b35b9990" providerId="LiveId" clId="{A950FA7C-30ED-4AAA-8CF9-6F9191DA0817}" dt="2025-06-12T15:20:23.661" v="668" actId="21"/>
          <ac:picMkLst>
            <pc:docMk/>
            <pc:sldMk cId="1942636324" sldId="266"/>
            <ac:picMk id="44" creationId="{1317C93E-A554-D09D-1E01-2E9065097A81}"/>
          </ac:picMkLst>
        </pc:picChg>
      </pc:sldChg>
      <pc:sldChg chg="addSp delSp modSp add mod">
        <pc:chgData name="NIKET TALIKOTI" userId="4dd9bec4b35b9990" providerId="LiveId" clId="{A950FA7C-30ED-4AAA-8CF9-6F9191DA0817}" dt="2025-06-13T06:30:05.447" v="926" actId="123"/>
        <pc:sldMkLst>
          <pc:docMk/>
          <pc:sldMk cId="2141951601" sldId="267"/>
        </pc:sldMkLst>
        <pc:spChg chg="add mod">
          <ac:chgData name="NIKET TALIKOTI" userId="4dd9bec4b35b9990" providerId="LiveId" clId="{A950FA7C-30ED-4AAA-8CF9-6F9191DA0817}" dt="2025-06-13T06:30:05.447" v="926" actId="123"/>
          <ac:spMkLst>
            <pc:docMk/>
            <pc:sldMk cId="2141951601" sldId="267"/>
            <ac:spMk id="2" creationId="{674665CD-1EFC-DAC5-3AFB-CE013C478EFC}"/>
          </ac:spMkLst>
        </pc:spChg>
        <pc:spChg chg="mod">
          <ac:chgData name="NIKET TALIKOTI" userId="4dd9bec4b35b9990" providerId="LiveId" clId="{A950FA7C-30ED-4AAA-8CF9-6F9191DA0817}" dt="2025-06-12T15:28:51.500" v="769" actId="14100"/>
          <ac:spMkLst>
            <pc:docMk/>
            <pc:sldMk cId="2141951601" sldId="267"/>
            <ac:spMk id="3" creationId="{0E0BA76B-0403-77EA-3B16-9ABE3A1E621C}"/>
          </ac:spMkLst>
        </pc:spChg>
        <pc:spChg chg="del">
          <ac:chgData name="NIKET TALIKOTI" userId="4dd9bec4b35b9990" providerId="LiveId" clId="{A950FA7C-30ED-4AAA-8CF9-6F9191DA0817}" dt="2025-06-12T15:05:43.316" v="639" actId="21"/>
          <ac:spMkLst>
            <pc:docMk/>
            <pc:sldMk cId="2141951601" sldId="267"/>
            <ac:spMk id="4" creationId="{5B147317-F642-8806-4731-A37924B67CFF}"/>
          </ac:spMkLst>
        </pc:spChg>
        <pc:spChg chg="del">
          <ac:chgData name="NIKET TALIKOTI" userId="4dd9bec4b35b9990" providerId="LiveId" clId="{A950FA7C-30ED-4AAA-8CF9-6F9191DA0817}" dt="2025-06-12T15:05:18.965" v="632" actId="21"/>
          <ac:spMkLst>
            <pc:docMk/>
            <pc:sldMk cId="2141951601" sldId="267"/>
            <ac:spMk id="6" creationId="{B7433D10-241C-2E3E-D27A-6C7D77E368C4}"/>
          </ac:spMkLst>
        </pc:spChg>
        <pc:spChg chg="del">
          <ac:chgData name="NIKET TALIKOTI" userId="4dd9bec4b35b9990" providerId="LiveId" clId="{A950FA7C-30ED-4AAA-8CF9-6F9191DA0817}" dt="2025-06-12T15:05:23.510" v="633" actId="21"/>
          <ac:spMkLst>
            <pc:docMk/>
            <pc:sldMk cId="2141951601" sldId="267"/>
            <ac:spMk id="7" creationId="{702B5306-3E8A-C5DA-FBC4-1BEB5750D25F}"/>
          </ac:spMkLst>
        </pc:spChg>
        <pc:spChg chg="del">
          <ac:chgData name="NIKET TALIKOTI" userId="4dd9bec4b35b9990" providerId="LiveId" clId="{A950FA7C-30ED-4AAA-8CF9-6F9191DA0817}" dt="2025-06-12T15:05:27.220" v="634" actId="21"/>
          <ac:spMkLst>
            <pc:docMk/>
            <pc:sldMk cId="2141951601" sldId="267"/>
            <ac:spMk id="9" creationId="{60DB920B-0C89-7C71-838E-CBDAAE09B162}"/>
          </ac:spMkLst>
        </pc:spChg>
        <pc:spChg chg="del">
          <ac:chgData name="NIKET TALIKOTI" userId="4dd9bec4b35b9990" providerId="LiveId" clId="{A950FA7C-30ED-4AAA-8CF9-6F9191DA0817}" dt="2025-06-12T15:05:31.487" v="635" actId="21"/>
          <ac:spMkLst>
            <pc:docMk/>
            <pc:sldMk cId="2141951601" sldId="267"/>
            <ac:spMk id="10" creationId="{E611B64D-4248-6DC7-F24E-DB248492EA1C}"/>
          </ac:spMkLst>
        </pc:spChg>
        <pc:spChg chg="del mod">
          <ac:chgData name="NIKET TALIKOTI" userId="4dd9bec4b35b9990" providerId="LiveId" clId="{A950FA7C-30ED-4AAA-8CF9-6F9191DA0817}" dt="2025-06-12T15:05:37.252" v="637" actId="21"/>
          <ac:spMkLst>
            <pc:docMk/>
            <pc:sldMk cId="2141951601" sldId="267"/>
            <ac:spMk id="12" creationId="{D259B3FE-3152-24C5-2AAE-5D9BBA5ADB3C}"/>
          </ac:spMkLst>
        </pc:spChg>
        <pc:spChg chg="del">
          <ac:chgData name="NIKET TALIKOTI" userId="4dd9bec4b35b9990" providerId="LiveId" clId="{A950FA7C-30ED-4AAA-8CF9-6F9191DA0817}" dt="2025-06-12T15:05:40.077" v="638" actId="21"/>
          <ac:spMkLst>
            <pc:docMk/>
            <pc:sldMk cId="2141951601" sldId="267"/>
            <ac:spMk id="13" creationId="{17F13DBC-B0C0-1AC3-102A-B6C29B8B1D58}"/>
          </ac:spMkLst>
        </pc:spChg>
        <pc:picChg chg="del">
          <ac:chgData name="NIKET TALIKOTI" userId="4dd9bec4b35b9990" providerId="LiveId" clId="{A950FA7C-30ED-4AAA-8CF9-6F9191DA0817}" dt="2025-06-12T15:05:45.444" v="640" actId="21"/>
          <ac:picMkLst>
            <pc:docMk/>
            <pc:sldMk cId="2141951601" sldId="267"/>
            <ac:picMk id="2" creationId="{59391086-DEFE-A5D0-89E7-E9EFE0BB0C67}"/>
          </ac:picMkLst>
        </pc:picChg>
        <pc:picChg chg="del">
          <ac:chgData name="NIKET TALIKOTI" userId="4dd9bec4b35b9990" providerId="LiveId" clId="{A950FA7C-30ED-4AAA-8CF9-6F9191DA0817}" dt="2025-06-12T15:05:08.561" v="629" actId="21"/>
          <ac:picMkLst>
            <pc:docMk/>
            <pc:sldMk cId="2141951601" sldId="267"/>
            <ac:picMk id="5" creationId="{F979E86C-F926-0638-EDA3-A4A0BB512A83}"/>
          </ac:picMkLst>
        </pc:picChg>
        <pc:picChg chg="del">
          <ac:chgData name="NIKET TALIKOTI" userId="4dd9bec4b35b9990" providerId="LiveId" clId="{A950FA7C-30ED-4AAA-8CF9-6F9191DA0817}" dt="2025-06-12T15:05:11.257" v="630" actId="21"/>
          <ac:picMkLst>
            <pc:docMk/>
            <pc:sldMk cId="2141951601" sldId="267"/>
            <ac:picMk id="8" creationId="{9365E5AC-B51B-3714-16D1-A72111A8A254}"/>
          </ac:picMkLst>
        </pc:picChg>
        <pc:picChg chg="del">
          <ac:chgData name="NIKET TALIKOTI" userId="4dd9bec4b35b9990" providerId="LiveId" clId="{A950FA7C-30ED-4AAA-8CF9-6F9191DA0817}" dt="2025-06-12T15:05:13.709" v="631" actId="21"/>
          <ac:picMkLst>
            <pc:docMk/>
            <pc:sldMk cId="2141951601" sldId="267"/>
            <ac:picMk id="11" creationId="{CFBEB106-3C95-AF50-5B89-650C92883CAF}"/>
          </ac:picMkLst>
        </pc:picChg>
        <pc:picChg chg="add del mod">
          <ac:chgData name="NIKET TALIKOTI" userId="4dd9bec4b35b9990" providerId="LiveId" clId="{A950FA7C-30ED-4AAA-8CF9-6F9191DA0817}" dt="2025-06-12T15:22:45.963" v="734" actId="21"/>
          <ac:picMkLst>
            <pc:docMk/>
            <pc:sldMk cId="2141951601" sldId="267"/>
            <ac:picMk id="15" creationId="{D9F5AC96-4B3D-B4F7-94B5-BD4FDEAE5930}"/>
          </ac:picMkLst>
        </pc:picChg>
        <pc:picChg chg="add mod">
          <ac:chgData name="NIKET TALIKOTI" userId="4dd9bec4b35b9990" providerId="LiveId" clId="{A950FA7C-30ED-4AAA-8CF9-6F9191DA0817}" dt="2025-06-12T15:23:10.043" v="741" actId="14100"/>
          <ac:picMkLst>
            <pc:docMk/>
            <pc:sldMk cId="2141951601" sldId="267"/>
            <ac:picMk id="17" creationId="{6C8E1198-D936-F893-DFDC-11FDF83AE8DA}"/>
          </ac:picMkLst>
        </pc:picChg>
      </pc:sldChg>
      <pc:sldChg chg="addSp modSp add mod setBg">
        <pc:chgData name="NIKET TALIKOTI" userId="4dd9bec4b35b9990" providerId="LiveId" clId="{A950FA7C-30ED-4AAA-8CF9-6F9191DA0817}" dt="2025-06-13T06:17:56.572" v="792" actId="1076"/>
        <pc:sldMkLst>
          <pc:docMk/>
          <pc:sldMk cId="301395047" sldId="268"/>
        </pc:sldMkLst>
        <pc:spChg chg="add mod">
          <ac:chgData name="NIKET TALIKOTI" userId="4dd9bec4b35b9990" providerId="LiveId" clId="{A950FA7C-30ED-4AAA-8CF9-6F9191DA0817}" dt="2025-06-13T06:17:56.572" v="792" actId="1076"/>
          <ac:spMkLst>
            <pc:docMk/>
            <pc:sldMk cId="301395047" sldId="268"/>
            <ac:spMk id="2" creationId="{5FFFF01E-3B52-FAB3-6CD6-92837FC04FFD}"/>
          </ac:spMkLst>
        </pc:spChg>
        <pc:spChg chg="mod">
          <ac:chgData name="NIKET TALIKOTI" userId="4dd9bec4b35b9990" providerId="LiveId" clId="{A950FA7C-30ED-4AAA-8CF9-6F9191DA0817}" dt="2025-06-12T15:24:45.330" v="747"/>
          <ac:spMkLst>
            <pc:docMk/>
            <pc:sldMk cId="301395047" sldId="268"/>
            <ac:spMk id="3" creationId="{449ED7BA-EBB7-B5A1-E18A-129EDE1F2D8F}"/>
          </ac:spMkLst>
        </pc:spChg>
        <pc:picChg chg="mod">
          <ac:chgData name="NIKET TALIKOTI" userId="4dd9bec4b35b9990" providerId="LiveId" clId="{A950FA7C-30ED-4AAA-8CF9-6F9191DA0817}" dt="2025-06-12T15:21:16.394" v="721" actId="14826"/>
          <ac:picMkLst>
            <pc:docMk/>
            <pc:sldMk cId="301395047" sldId="268"/>
            <ac:picMk id="30" creationId="{9294386E-1EA4-3996-E8CD-AC6D5AE54FAA}"/>
          </ac:picMkLst>
        </pc:picChg>
      </pc:sldChg>
      <pc:sldChg chg="addSp modSp add mod setBg">
        <pc:chgData name="NIKET TALIKOTI" userId="4dd9bec4b35b9990" providerId="LiveId" clId="{A950FA7C-30ED-4AAA-8CF9-6F9191DA0817}" dt="2025-06-13T06:19:14.037" v="806" actId="1076"/>
        <pc:sldMkLst>
          <pc:docMk/>
          <pc:sldMk cId="3063281859" sldId="269"/>
        </pc:sldMkLst>
        <pc:spChg chg="add mod">
          <ac:chgData name="NIKET TALIKOTI" userId="4dd9bec4b35b9990" providerId="LiveId" clId="{A950FA7C-30ED-4AAA-8CF9-6F9191DA0817}" dt="2025-06-13T06:19:14.037" v="806" actId="1076"/>
          <ac:spMkLst>
            <pc:docMk/>
            <pc:sldMk cId="3063281859" sldId="269"/>
            <ac:spMk id="2" creationId="{00D0FB31-BA2C-A35C-FAA5-7B5CBF7418D0}"/>
          </ac:spMkLst>
        </pc:spChg>
        <pc:spChg chg="mod">
          <ac:chgData name="NIKET TALIKOTI" userId="4dd9bec4b35b9990" providerId="LiveId" clId="{A950FA7C-30ED-4AAA-8CF9-6F9191DA0817}" dt="2025-06-12T15:25:23.353" v="749"/>
          <ac:spMkLst>
            <pc:docMk/>
            <pc:sldMk cId="3063281859" sldId="269"/>
            <ac:spMk id="3" creationId="{422F8A4E-A59A-34BC-4A52-B7FC313C8861}"/>
          </ac:spMkLst>
        </pc:spChg>
        <pc:picChg chg="mod">
          <ac:chgData name="NIKET TALIKOTI" userId="4dd9bec4b35b9990" providerId="LiveId" clId="{A950FA7C-30ED-4AAA-8CF9-6F9191DA0817}" dt="2025-06-12T15:25:27.774" v="750" actId="14100"/>
          <ac:picMkLst>
            <pc:docMk/>
            <pc:sldMk cId="3063281859" sldId="269"/>
            <ac:picMk id="30" creationId="{E40475AA-63A4-F431-9869-05CFA61A1148}"/>
          </ac:picMkLst>
        </pc:picChg>
      </pc:sldChg>
      <pc:sldChg chg="addSp modSp add mod setBg">
        <pc:chgData name="NIKET TALIKOTI" userId="4dd9bec4b35b9990" providerId="LiveId" clId="{A950FA7C-30ED-4AAA-8CF9-6F9191DA0817}" dt="2025-06-13T06:25:47.790" v="887" actId="1076"/>
        <pc:sldMkLst>
          <pc:docMk/>
          <pc:sldMk cId="844999511" sldId="270"/>
        </pc:sldMkLst>
        <pc:spChg chg="add mod">
          <ac:chgData name="NIKET TALIKOTI" userId="4dd9bec4b35b9990" providerId="LiveId" clId="{A950FA7C-30ED-4AAA-8CF9-6F9191DA0817}" dt="2025-06-13T06:25:47.790" v="887" actId="1076"/>
          <ac:spMkLst>
            <pc:docMk/>
            <pc:sldMk cId="844999511" sldId="270"/>
            <ac:spMk id="2" creationId="{C2C09C06-6AFC-0028-EEAC-502979348D85}"/>
          </ac:spMkLst>
        </pc:spChg>
        <pc:spChg chg="mod">
          <ac:chgData name="NIKET TALIKOTI" userId="4dd9bec4b35b9990" providerId="LiveId" clId="{A950FA7C-30ED-4AAA-8CF9-6F9191DA0817}" dt="2025-06-12T15:25:58.395" v="753" actId="14100"/>
          <ac:spMkLst>
            <pc:docMk/>
            <pc:sldMk cId="844999511" sldId="270"/>
            <ac:spMk id="3" creationId="{3D2955A3-C28B-6102-3D31-90DA4BDF0749}"/>
          </ac:spMkLst>
        </pc:spChg>
        <pc:picChg chg="mod">
          <ac:chgData name="NIKET TALIKOTI" userId="4dd9bec4b35b9990" providerId="LiveId" clId="{A950FA7C-30ED-4AAA-8CF9-6F9191DA0817}" dt="2025-06-12T15:21:38.440" v="723" actId="14826"/>
          <ac:picMkLst>
            <pc:docMk/>
            <pc:sldMk cId="844999511" sldId="270"/>
            <ac:picMk id="30" creationId="{BD074EC5-DF35-9281-7D2E-4ACC2329CDA2}"/>
          </ac:picMkLst>
        </pc:picChg>
      </pc:sldChg>
      <pc:sldChg chg="addSp modSp add mod setBg">
        <pc:chgData name="NIKET TALIKOTI" userId="4dd9bec4b35b9990" providerId="LiveId" clId="{A950FA7C-30ED-4AAA-8CF9-6F9191DA0817}" dt="2025-06-13T06:25:37.543" v="886"/>
        <pc:sldMkLst>
          <pc:docMk/>
          <pc:sldMk cId="2170724369" sldId="271"/>
        </pc:sldMkLst>
        <pc:spChg chg="add mod">
          <ac:chgData name="NIKET TALIKOTI" userId="4dd9bec4b35b9990" providerId="LiveId" clId="{A950FA7C-30ED-4AAA-8CF9-6F9191DA0817}" dt="2025-06-13T06:25:37.543" v="886"/>
          <ac:spMkLst>
            <pc:docMk/>
            <pc:sldMk cId="2170724369" sldId="271"/>
            <ac:spMk id="2" creationId="{C3F52C0F-565C-51F1-9A4D-82CEA28D4D9A}"/>
          </ac:spMkLst>
        </pc:spChg>
        <pc:spChg chg="mod">
          <ac:chgData name="NIKET TALIKOTI" userId="4dd9bec4b35b9990" providerId="LiveId" clId="{A950FA7C-30ED-4AAA-8CF9-6F9191DA0817}" dt="2025-06-12T15:26:26.144" v="756" actId="14100"/>
          <ac:spMkLst>
            <pc:docMk/>
            <pc:sldMk cId="2170724369" sldId="271"/>
            <ac:spMk id="3" creationId="{270BCEF0-9645-2E16-08DF-285E0448D4DF}"/>
          </ac:spMkLst>
        </pc:spChg>
        <pc:picChg chg="mod">
          <ac:chgData name="NIKET TALIKOTI" userId="4dd9bec4b35b9990" providerId="LiveId" clId="{A950FA7C-30ED-4AAA-8CF9-6F9191DA0817}" dt="2025-06-12T15:21:51.936" v="724" actId="14826"/>
          <ac:picMkLst>
            <pc:docMk/>
            <pc:sldMk cId="2170724369" sldId="271"/>
            <ac:picMk id="30" creationId="{707E8179-68EE-A8B8-DFE9-1AE3F7268D82}"/>
          </ac:picMkLst>
        </pc:picChg>
      </pc:sldChg>
      <pc:sldChg chg="addSp modSp add mod setBg">
        <pc:chgData name="NIKET TALIKOTI" userId="4dd9bec4b35b9990" providerId="LiveId" clId="{A950FA7C-30ED-4AAA-8CF9-6F9191DA0817}" dt="2025-06-13T06:27:05.804" v="898" actId="123"/>
        <pc:sldMkLst>
          <pc:docMk/>
          <pc:sldMk cId="733291685" sldId="272"/>
        </pc:sldMkLst>
        <pc:spChg chg="add mod">
          <ac:chgData name="NIKET TALIKOTI" userId="4dd9bec4b35b9990" providerId="LiveId" clId="{A950FA7C-30ED-4AAA-8CF9-6F9191DA0817}" dt="2025-06-13T06:27:05.804" v="898" actId="123"/>
          <ac:spMkLst>
            <pc:docMk/>
            <pc:sldMk cId="733291685" sldId="272"/>
            <ac:spMk id="2" creationId="{0BA4550E-C256-F30C-1268-2CF9B20AE1CB}"/>
          </ac:spMkLst>
        </pc:spChg>
        <pc:spChg chg="mod">
          <ac:chgData name="NIKET TALIKOTI" userId="4dd9bec4b35b9990" providerId="LiveId" clId="{A950FA7C-30ED-4AAA-8CF9-6F9191DA0817}" dt="2025-06-12T15:27:01.743" v="760" actId="20577"/>
          <ac:spMkLst>
            <pc:docMk/>
            <pc:sldMk cId="733291685" sldId="272"/>
            <ac:spMk id="3" creationId="{D2E59747-14A0-2306-B70C-51474908AEB7}"/>
          </ac:spMkLst>
        </pc:spChg>
        <pc:picChg chg="mod">
          <ac:chgData name="NIKET TALIKOTI" userId="4dd9bec4b35b9990" providerId="LiveId" clId="{A950FA7C-30ED-4AAA-8CF9-6F9191DA0817}" dt="2025-06-12T15:22:08.600" v="725" actId="14826"/>
          <ac:picMkLst>
            <pc:docMk/>
            <pc:sldMk cId="733291685" sldId="272"/>
            <ac:picMk id="30" creationId="{1467CB0D-9B84-9B04-2728-3B6756849AF4}"/>
          </ac:picMkLst>
        </pc:picChg>
      </pc:sldChg>
      <pc:sldChg chg="addSp modSp add mod setBg">
        <pc:chgData name="NIKET TALIKOTI" userId="4dd9bec4b35b9990" providerId="LiveId" clId="{A950FA7C-30ED-4AAA-8CF9-6F9191DA0817}" dt="2025-06-13T06:28:08.702" v="908" actId="1076"/>
        <pc:sldMkLst>
          <pc:docMk/>
          <pc:sldMk cId="4251875700" sldId="273"/>
        </pc:sldMkLst>
        <pc:spChg chg="add mod">
          <ac:chgData name="NIKET TALIKOTI" userId="4dd9bec4b35b9990" providerId="LiveId" clId="{A950FA7C-30ED-4AAA-8CF9-6F9191DA0817}" dt="2025-06-13T06:28:08.702" v="908" actId="1076"/>
          <ac:spMkLst>
            <pc:docMk/>
            <pc:sldMk cId="4251875700" sldId="273"/>
            <ac:spMk id="2" creationId="{EB86B9BA-CB37-05A6-97F8-E1BDD327CECA}"/>
          </ac:spMkLst>
        </pc:spChg>
        <pc:spChg chg="mod">
          <ac:chgData name="NIKET TALIKOTI" userId="4dd9bec4b35b9990" providerId="LiveId" clId="{A950FA7C-30ED-4AAA-8CF9-6F9191DA0817}" dt="2025-06-12T15:27:28.658" v="763" actId="14100"/>
          <ac:spMkLst>
            <pc:docMk/>
            <pc:sldMk cId="4251875700" sldId="273"/>
            <ac:spMk id="3" creationId="{0586DEAC-179F-F539-A2B9-DD5A0112346B}"/>
          </ac:spMkLst>
        </pc:spChg>
        <pc:picChg chg="mod">
          <ac:chgData name="NIKET TALIKOTI" userId="4dd9bec4b35b9990" providerId="LiveId" clId="{A950FA7C-30ED-4AAA-8CF9-6F9191DA0817}" dt="2025-06-12T15:22:25.925" v="727" actId="14100"/>
          <ac:picMkLst>
            <pc:docMk/>
            <pc:sldMk cId="4251875700" sldId="273"/>
            <ac:picMk id="30" creationId="{D664E79C-9164-42A0-BBD1-852FE186CC86}"/>
          </ac:picMkLst>
        </pc:picChg>
      </pc:sldChg>
      <pc:sldChg chg="addSp delSp modSp add mod ord setBg">
        <pc:chgData name="NIKET TALIKOTI" userId="4dd9bec4b35b9990" providerId="LiveId" clId="{A950FA7C-30ED-4AAA-8CF9-6F9191DA0817}" dt="2025-06-13T06:29:09.408" v="918" actId="1076"/>
        <pc:sldMkLst>
          <pc:docMk/>
          <pc:sldMk cId="4289691556" sldId="274"/>
        </pc:sldMkLst>
        <pc:spChg chg="mod">
          <ac:chgData name="NIKET TALIKOTI" userId="4dd9bec4b35b9990" providerId="LiveId" clId="{A950FA7C-30ED-4AAA-8CF9-6F9191DA0817}" dt="2025-06-12T15:27:57.840" v="766" actId="14100"/>
          <ac:spMkLst>
            <pc:docMk/>
            <pc:sldMk cId="4289691556" sldId="274"/>
            <ac:spMk id="3" creationId="{A206685A-FFDF-19F1-F0E1-653BAA2941C7}"/>
          </ac:spMkLst>
        </pc:spChg>
        <pc:spChg chg="add mod">
          <ac:chgData name="NIKET TALIKOTI" userId="4dd9bec4b35b9990" providerId="LiveId" clId="{A950FA7C-30ED-4AAA-8CF9-6F9191DA0817}" dt="2025-06-13T06:29:09.408" v="918" actId="1076"/>
          <ac:spMkLst>
            <pc:docMk/>
            <pc:sldMk cId="4289691556" sldId="274"/>
            <ac:spMk id="4" creationId="{7A69534E-8A4C-9FFA-5D08-467926BD18BC}"/>
          </ac:spMkLst>
        </pc:spChg>
        <pc:picChg chg="add mod">
          <ac:chgData name="NIKET TALIKOTI" userId="4dd9bec4b35b9990" providerId="LiveId" clId="{A950FA7C-30ED-4AAA-8CF9-6F9191DA0817}" dt="2025-06-12T15:23:18.898" v="742" actId="14100"/>
          <ac:picMkLst>
            <pc:docMk/>
            <pc:sldMk cId="4289691556" sldId="274"/>
            <ac:picMk id="2" creationId="{D7F91193-4499-6E48-D2FD-375FFAC9BB83}"/>
          </ac:picMkLst>
        </pc:picChg>
        <pc:picChg chg="del">
          <ac:chgData name="NIKET TALIKOTI" userId="4dd9bec4b35b9990" providerId="LiveId" clId="{A950FA7C-30ED-4AAA-8CF9-6F9191DA0817}" dt="2025-06-12T15:22:39.961" v="732" actId="21"/>
          <ac:picMkLst>
            <pc:docMk/>
            <pc:sldMk cId="4289691556" sldId="274"/>
            <ac:picMk id="30" creationId="{9319FEC0-D639-895D-16AF-0C31280AF11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691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65D69-1500-5F81-6CA7-AF35B754AA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B366EA-313E-FDF8-3D30-A34471FE8B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05656-2F91-0F66-4E3C-624891F095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B97DA1-8C2F-A634-5F68-6AE038A8A84E}"/>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52982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CD9B5-C349-C80F-38EA-C681219213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026908-08AF-0812-4296-32B2EF2A87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4F1D0B-F765-9975-0A13-D5A140C8CFF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C6F52C-EAD6-C8AA-C1D7-B1D051A5E496}"/>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428102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0B30D-A854-87E6-0E53-DF3B6F5243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0E1A11-3242-7D47-58EF-591CDE1CBF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122390-093B-5B54-F236-EA629F89D5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5BCE50-24FF-2F79-59A2-C27C033EECEE}"/>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323736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CDBF2-D2B1-CBF2-086D-38D0403F9D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609663-89CF-2A47-87CF-154A25A87B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CAC130-CF30-A4C0-E01A-03B91B3F00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C1261C9-E53F-F7A7-26A8-0A301384EEE5}"/>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849260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245D8-C3FB-A504-C3CA-75F1B2B37F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54C789-1CFF-A1DF-F67A-3D930E9F58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82A973-74BA-B652-653A-BF21E8058D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E3186A-9E1C-80E9-A641-3D4C877E60FC}"/>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61648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B8E72-2D33-773D-4705-85853A3266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2325A0-2CFD-4438-7E02-4FDDB9EB9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092AB1-F374-E6CF-721C-BDF03E1EBB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DA1FED-20DA-BC3A-30B2-8916A7A34FDE}"/>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601077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7FBD0-3FEB-6914-028E-F1B0B47AB9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D84423-4BC3-4462-2994-5D60224250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430851-F1B0-CA1B-AE0D-5CD991B988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B29DBA-4350-43AC-DC4E-760693F7BE98}"/>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319758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AA798-8007-A70E-C6DE-DABEDB08FD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3CEE0-FD44-D308-A09F-D496F7A74F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F3CAFE-5916-EF88-36BC-9011ADB79E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AE06F0-67DB-C716-7FEB-0BE714EE84D6}"/>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827113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AD27B-B7FE-6D24-E886-B79645D709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E9D796-C24E-7277-0CA9-FFDA8A3984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90049C-595B-7F9C-F95A-E7F9832271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73BCA9-8886-9762-43A8-32F581DBAAC5}"/>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184117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D0A2C">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D0A2C">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D0A2C">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D0A2C">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D0A2C">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D0A2C">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D0A2C">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D0A2C">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D0A2C">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D0A2C">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hyperlink" Target="https://www.linkedin.com/in/nikettalikoti"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7816645" y="0"/>
            <a:ext cx="6813755" cy="10972800"/>
          </a:xfrm>
          <a:prstGeom prst="rect">
            <a:avLst/>
          </a:prstGeom>
        </p:spPr>
      </p:pic>
      <p:sp>
        <p:nvSpPr>
          <p:cNvPr id="3" name="Text 0"/>
          <p:cNvSpPr/>
          <p:nvPr/>
        </p:nvSpPr>
        <p:spPr>
          <a:xfrm>
            <a:off x="457200" y="3791069"/>
            <a:ext cx="7893011" cy="1417558"/>
          </a:xfrm>
          <a:prstGeom prst="rect">
            <a:avLst/>
          </a:prstGeom>
          <a:noFill/>
          <a:ln/>
        </p:spPr>
        <p:txBody>
          <a:bodyPr wrap="square" lIns="0" tIns="0" rIns="0" bIns="0" rtlCol="0" anchor="t"/>
          <a:lstStyle/>
          <a:p>
            <a:pPr marL="0" indent="0" algn="l">
              <a:lnSpc>
                <a:spcPts val="5550"/>
              </a:lnSpc>
              <a:buNone/>
            </a:pPr>
            <a:r>
              <a:rPr lang="en-US" sz="6000" b="1" dirty="0">
                <a:solidFill>
                  <a:srgbClr val="F2F0F4"/>
                </a:solidFill>
                <a:latin typeface="Montserrat" pitchFamily="34" charset="0"/>
                <a:ea typeface="Montserrat" pitchFamily="34" charset="-122"/>
                <a:cs typeface="Montserrat" pitchFamily="34" charset="-120"/>
              </a:rPr>
              <a:t>Uber Trip Analysis</a:t>
            </a:r>
            <a:endParaRPr lang="en-US" sz="6000" b="1" dirty="0"/>
          </a:p>
        </p:txBody>
      </p:sp>
      <p:sp>
        <p:nvSpPr>
          <p:cNvPr id="8" name="Text 5"/>
          <p:cNvSpPr/>
          <p:nvPr/>
        </p:nvSpPr>
        <p:spPr>
          <a:xfrm>
            <a:off x="4277032" y="8387638"/>
            <a:ext cx="4182479" cy="1224115"/>
          </a:xfrm>
          <a:prstGeom prst="rect">
            <a:avLst/>
          </a:prstGeom>
          <a:noFill/>
          <a:ln/>
        </p:spPr>
        <p:txBody>
          <a:bodyPr wrap="none" lIns="0" tIns="0" rIns="0" bIns="0" rtlCol="0" anchor="t"/>
          <a:lstStyle/>
          <a:p>
            <a:pPr marL="0" indent="0" algn="l">
              <a:lnSpc>
                <a:spcPts val="3100"/>
              </a:lnSpc>
              <a:buNone/>
            </a:pPr>
            <a:r>
              <a:rPr lang="en-US" sz="3200" b="1" dirty="0">
                <a:solidFill>
                  <a:srgbClr val="DCD7E5"/>
                </a:solidFill>
                <a:latin typeface="Heebo Bold" pitchFamily="34" charset="0"/>
                <a:ea typeface="Heebo Bold" pitchFamily="34" charset="-122"/>
                <a:cs typeface="Heebo Bold" pitchFamily="34" charset="-120"/>
              </a:rPr>
              <a:t>By: </a:t>
            </a:r>
          </a:p>
          <a:p>
            <a:pPr marL="0" indent="0" algn="l">
              <a:lnSpc>
                <a:spcPts val="3100"/>
              </a:lnSpc>
              <a:buNone/>
            </a:pPr>
            <a:endParaRPr lang="en-US" sz="3200" b="1" dirty="0">
              <a:solidFill>
                <a:srgbClr val="DCD7E5"/>
              </a:solidFill>
              <a:latin typeface="Heebo Bold" pitchFamily="34" charset="0"/>
              <a:ea typeface="Heebo Bold" pitchFamily="34" charset="-122"/>
              <a:cs typeface="Heebo Bold" pitchFamily="34" charset="-120"/>
            </a:endParaRPr>
          </a:p>
          <a:p>
            <a:pPr marL="0" indent="0" algn="l">
              <a:lnSpc>
                <a:spcPts val="3100"/>
              </a:lnSpc>
              <a:buNone/>
            </a:pPr>
            <a:r>
              <a:rPr lang="en-US" sz="3200" b="1" dirty="0">
                <a:solidFill>
                  <a:srgbClr val="DCD7E5"/>
                </a:solidFill>
                <a:latin typeface="Heebo Bold" pitchFamily="34" charset="0"/>
                <a:ea typeface="Heebo Bold" pitchFamily="34" charset="-122"/>
                <a:cs typeface="Heebo Bold" pitchFamily="34" charset="-120"/>
              </a:rPr>
              <a:t>      </a:t>
            </a:r>
            <a:r>
              <a:rPr lang="en-US" sz="3200" b="1" dirty="0" err="1">
                <a:solidFill>
                  <a:srgbClr val="DCD7E5"/>
                </a:solidFill>
                <a:latin typeface="Heebo Bold" pitchFamily="34" charset="0"/>
                <a:ea typeface="Heebo Bold" pitchFamily="34" charset="-122"/>
                <a:cs typeface="Heebo Bold" pitchFamily="34" charset="-120"/>
              </a:rPr>
              <a:t>Niket</a:t>
            </a:r>
            <a:r>
              <a:rPr lang="en-US" sz="3200" b="1" dirty="0">
                <a:solidFill>
                  <a:srgbClr val="DCD7E5"/>
                </a:solidFill>
                <a:latin typeface="Heebo Bold" pitchFamily="34" charset="0"/>
                <a:ea typeface="Heebo Bold" pitchFamily="34" charset="-122"/>
                <a:cs typeface="Heebo Bold" pitchFamily="34" charset="-120"/>
              </a:rPr>
              <a:t> Talikoti</a:t>
            </a:r>
            <a:endParaRPr lang="en-US" sz="3200" dirty="0"/>
          </a:p>
        </p:txBody>
      </p:sp>
      <p:pic>
        <p:nvPicPr>
          <p:cNvPr id="11" name="Picture 10">
            <a:extLst>
              <a:ext uri="{FF2B5EF4-FFF2-40B4-BE49-F238E27FC236}">
                <a16:creationId xmlns:a16="http://schemas.microsoft.com/office/drawing/2014/main" id="{FDCAED18-6A61-034C-351D-9EEF6337630F}"/>
              </a:ext>
            </a:extLst>
          </p:cNvPr>
          <p:cNvPicPr>
            <a:picLocks noChangeAspect="1"/>
          </p:cNvPicPr>
          <p:nvPr/>
        </p:nvPicPr>
        <p:blipFill>
          <a:blip r:embed="rId4"/>
          <a:stretch>
            <a:fillRect/>
          </a:stretch>
        </p:blipFill>
        <p:spPr>
          <a:xfrm>
            <a:off x="225527" y="403738"/>
            <a:ext cx="2487276" cy="864000"/>
          </a:xfrm>
          <a:prstGeom prst="round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56B80-7AFC-712B-42C2-E18AF7E386A6}"/>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70BCEF0-9645-2E16-08DF-285E0448D4DF}"/>
              </a:ext>
            </a:extLst>
          </p:cNvPr>
          <p:cNvSpPr/>
          <p:nvPr/>
        </p:nvSpPr>
        <p:spPr>
          <a:xfrm>
            <a:off x="351337" y="278030"/>
            <a:ext cx="10134765"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Trips and Active Vehicles Over Time</a:t>
            </a:r>
            <a:endParaRPr lang="en-US" sz="4450" dirty="0"/>
          </a:p>
        </p:txBody>
      </p:sp>
      <p:pic>
        <p:nvPicPr>
          <p:cNvPr id="30" name="Picture 29">
            <a:extLst>
              <a:ext uri="{FF2B5EF4-FFF2-40B4-BE49-F238E27FC236}">
                <a16:creationId xmlns:a16="http://schemas.microsoft.com/office/drawing/2014/main" id="{707E8179-68EE-A8B8-DFE9-1AE3F7268D82}"/>
              </a:ext>
            </a:extLst>
          </p:cNvPr>
          <p:cNvPicPr>
            <a:picLocks noChangeAspect="1"/>
          </p:cNvPicPr>
          <p:nvPr/>
        </p:nvPicPr>
        <p:blipFill>
          <a:blip r:embed="rId3"/>
          <a:srcRect t="1142" b="1142"/>
          <a:stretch/>
        </p:blipFill>
        <p:spPr>
          <a:xfrm>
            <a:off x="1708189" y="1445342"/>
            <a:ext cx="7073550" cy="4320000"/>
          </a:xfrm>
          <a:prstGeom prst="roundRect">
            <a:avLst/>
          </a:prstGeom>
        </p:spPr>
      </p:pic>
      <p:sp>
        <p:nvSpPr>
          <p:cNvPr id="2" name="TextBox 1">
            <a:extLst>
              <a:ext uri="{FF2B5EF4-FFF2-40B4-BE49-F238E27FC236}">
                <a16:creationId xmlns:a16="http://schemas.microsoft.com/office/drawing/2014/main" id="{C3F52C0F-565C-51F1-9A4D-82CEA28D4D9A}"/>
              </a:ext>
            </a:extLst>
          </p:cNvPr>
          <p:cNvSpPr txBox="1"/>
          <p:nvPr/>
        </p:nvSpPr>
        <p:spPr>
          <a:xfrm>
            <a:off x="351337" y="7541834"/>
            <a:ext cx="13276173" cy="2677656"/>
          </a:xfrm>
          <a:prstGeom prst="rect">
            <a:avLst/>
          </a:prstGeom>
          <a:noFill/>
        </p:spPr>
        <p:txBody>
          <a:bodyPr wrap="square" rtlCol="0">
            <a:spAutoFit/>
          </a:bodyPr>
          <a:lstStyle/>
          <a:p>
            <a:pPr algn="just"/>
            <a:r>
              <a:rPr lang="en-US" sz="2800" dirty="0">
                <a:solidFill>
                  <a:schemeClr val="bg1"/>
                </a:solidFill>
              </a:rPr>
              <a:t>Uber’s timeline reveals a clear correlation between the number of active vehicles and the completion of trips. As the number of drivers increases, especially on weekends, trip volumes rise in tandem. This trend highlights Uber’s ability to effectively match supply with demand. The pattern remains consistent across the two months, proving the strength of its operational strategy. In short, more vehicles mean more rides, reinforcing the need for a scalable and responsive fleet to maintain service quality and meet user demand.</a:t>
            </a:r>
            <a:endParaRPr lang="en-IN" sz="2800" dirty="0">
              <a:solidFill>
                <a:schemeClr val="bg1"/>
              </a:solidFill>
            </a:endParaRPr>
          </a:p>
        </p:txBody>
      </p:sp>
    </p:spTree>
    <p:extLst>
      <p:ext uri="{BB962C8B-B14F-4D97-AF65-F5344CB8AC3E}">
        <p14:creationId xmlns:p14="http://schemas.microsoft.com/office/powerpoint/2010/main" val="2170724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2A762-D788-4123-282A-40CD2A8E8D35}"/>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D2E59747-14A0-2306-B70C-51474908AEB7}"/>
              </a:ext>
            </a:extLst>
          </p:cNvPr>
          <p:cNvSpPr/>
          <p:nvPr/>
        </p:nvSpPr>
        <p:spPr>
          <a:xfrm>
            <a:off x="351337" y="278030"/>
            <a:ext cx="1181608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Total Trips vs Active Vehicles Over Time</a:t>
            </a:r>
            <a:endParaRPr lang="en-US" sz="4450" dirty="0"/>
          </a:p>
        </p:txBody>
      </p:sp>
      <p:pic>
        <p:nvPicPr>
          <p:cNvPr id="30" name="Picture 29">
            <a:extLst>
              <a:ext uri="{FF2B5EF4-FFF2-40B4-BE49-F238E27FC236}">
                <a16:creationId xmlns:a16="http://schemas.microsoft.com/office/drawing/2014/main" id="{1467CB0D-9B84-9B04-2728-3B6756849AF4}"/>
              </a:ext>
            </a:extLst>
          </p:cNvPr>
          <p:cNvPicPr>
            <a:picLocks noChangeAspect="1"/>
          </p:cNvPicPr>
          <p:nvPr/>
        </p:nvPicPr>
        <p:blipFill>
          <a:blip r:embed="rId3"/>
          <a:srcRect l="4517" r="4517"/>
          <a:stretch/>
        </p:blipFill>
        <p:spPr>
          <a:xfrm>
            <a:off x="1708189" y="1445342"/>
            <a:ext cx="7073550" cy="4320000"/>
          </a:xfrm>
          <a:prstGeom prst="roundRect">
            <a:avLst/>
          </a:prstGeom>
        </p:spPr>
      </p:pic>
      <p:sp>
        <p:nvSpPr>
          <p:cNvPr id="2" name="TextBox 1">
            <a:extLst>
              <a:ext uri="{FF2B5EF4-FFF2-40B4-BE49-F238E27FC236}">
                <a16:creationId xmlns:a16="http://schemas.microsoft.com/office/drawing/2014/main" id="{0BA4550E-C256-F30C-1268-2CF9B20AE1CB}"/>
              </a:ext>
            </a:extLst>
          </p:cNvPr>
          <p:cNvSpPr txBox="1"/>
          <p:nvPr/>
        </p:nvSpPr>
        <p:spPr>
          <a:xfrm>
            <a:off x="351337" y="7374770"/>
            <a:ext cx="13418531" cy="2677656"/>
          </a:xfrm>
          <a:prstGeom prst="rect">
            <a:avLst/>
          </a:prstGeom>
          <a:noFill/>
        </p:spPr>
        <p:txBody>
          <a:bodyPr wrap="square" rtlCol="0">
            <a:spAutoFit/>
          </a:bodyPr>
          <a:lstStyle/>
          <a:p>
            <a:pPr algn="just"/>
            <a:r>
              <a:rPr lang="en-US" sz="2800" dirty="0">
                <a:solidFill>
                  <a:schemeClr val="bg1"/>
                </a:solidFill>
              </a:rPr>
              <a:t>From January to February 2015, total trips show clear weekly peaks—likely weekends—highlighting strong demand cycles. However, active vehicle counts remain steady with little variation. This imbalance suggests that supply isn’t adjusting to meet demand spikes, pointing to a missed optimization opportunity. A significant dip in trips around January 25 may reflect an anomaly. Overall, dynamic vehicle allocation based on demand trends could improve efficiency and better serve rider needs.</a:t>
            </a:r>
            <a:endParaRPr lang="en-IN" sz="2800" dirty="0">
              <a:solidFill>
                <a:schemeClr val="bg1"/>
              </a:solidFill>
            </a:endParaRPr>
          </a:p>
        </p:txBody>
      </p:sp>
    </p:spTree>
    <p:extLst>
      <p:ext uri="{BB962C8B-B14F-4D97-AF65-F5344CB8AC3E}">
        <p14:creationId xmlns:p14="http://schemas.microsoft.com/office/powerpoint/2010/main" val="733291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7A308-A514-A359-711C-7AB5A70779E1}"/>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0586DEAC-179F-F539-A2B9-DD5A0112346B}"/>
              </a:ext>
            </a:extLst>
          </p:cNvPr>
          <p:cNvSpPr/>
          <p:nvPr/>
        </p:nvSpPr>
        <p:spPr>
          <a:xfrm>
            <a:off x="351338" y="278030"/>
            <a:ext cx="12288030"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Uber Trips Distribution by Month and Base</a:t>
            </a:r>
            <a:endParaRPr lang="en-US" sz="4450" dirty="0"/>
          </a:p>
        </p:txBody>
      </p:sp>
      <p:pic>
        <p:nvPicPr>
          <p:cNvPr id="30" name="Picture 29">
            <a:extLst>
              <a:ext uri="{FF2B5EF4-FFF2-40B4-BE49-F238E27FC236}">
                <a16:creationId xmlns:a16="http://schemas.microsoft.com/office/drawing/2014/main" id="{D664E79C-9164-42A0-BBD1-852FE186CC86}"/>
              </a:ext>
            </a:extLst>
          </p:cNvPr>
          <p:cNvPicPr>
            <a:picLocks noChangeAspect="1"/>
          </p:cNvPicPr>
          <p:nvPr/>
        </p:nvPicPr>
        <p:blipFill>
          <a:blip r:embed="rId3"/>
          <a:srcRect t="14374" b="14374"/>
          <a:stretch/>
        </p:blipFill>
        <p:spPr>
          <a:xfrm>
            <a:off x="1708189" y="1445342"/>
            <a:ext cx="7073550" cy="4572000"/>
          </a:xfrm>
          <a:prstGeom prst="roundRect">
            <a:avLst/>
          </a:prstGeom>
        </p:spPr>
      </p:pic>
      <p:sp>
        <p:nvSpPr>
          <p:cNvPr id="2" name="TextBox 1">
            <a:extLst>
              <a:ext uri="{FF2B5EF4-FFF2-40B4-BE49-F238E27FC236}">
                <a16:creationId xmlns:a16="http://schemas.microsoft.com/office/drawing/2014/main" id="{EB86B9BA-CB37-05A6-97F8-E1BDD327CECA}"/>
              </a:ext>
            </a:extLst>
          </p:cNvPr>
          <p:cNvSpPr txBox="1"/>
          <p:nvPr/>
        </p:nvSpPr>
        <p:spPr>
          <a:xfrm>
            <a:off x="301030" y="7595418"/>
            <a:ext cx="14028339" cy="2677656"/>
          </a:xfrm>
          <a:prstGeom prst="rect">
            <a:avLst/>
          </a:prstGeom>
          <a:noFill/>
        </p:spPr>
        <p:txBody>
          <a:bodyPr wrap="square" rtlCol="0">
            <a:spAutoFit/>
          </a:bodyPr>
          <a:lstStyle/>
          <a:p>
            <a:pPr algn="just"/>
            <a:r>
              <a:rPr lang="en-US" sz="2800" dirty="0">
                <a:solidFill>
                  <a:schemeClr val="bg1"/>
                </a:solidFill>
              </a:rPr>
              <a:t>The sunburst chart reveals Base B02764 as the top performer in both January and February, with a notable trip increase in February, pointing to rising demand. Mid-tier bases like B02617, B02682, and B02598 show stable, moderate contributions. In contrast, B02512 and B02765 consistently report low volumes, possibly indicating underutilized zones. Overall, February sees more trips than January, suggesting platform growth. These insights can guide strategic resource allocation and help evaluate performance gaps across different base regions.</a:t>
            </a:r>
            <a:endParaRPr lang="en-IN" sz="2800" dirty="0">
              <a:solidFill>
                <a:schemeClr val="bg1"/>
              </a:solidFill>
            </a:endParaRPr>
          </a:p>
        </p:txBody>
      </p:sp>
    </p:spTree>
    <p:extLst>
      <p:ext uri="{BB962C8B-B14F-4D97-AF65-F5344CB8AC3E}">
        <p14:creationId xmlns:p14="http://schemas.microsoft.com/office/powerpoint/2010/main" val="4251875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793790" y="633532"/>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Machine Learning Modeling</a:t>
            </a:r>
            <a:endParaRPr lang="en-US" sz="4450" dirty="0"/>
          </a:p>
        </p:txBody>
      </p:sp>
      <p:sp>
        <p:nvSpPr>
          <p:cNvPr id="4" name="Text 1"/>
          <p:cNvSpPr/>
          <p:nvPr/>
        </p:nvSpPr>
        <p:spPr>
          <a:xfrm>
            <a:off x="793790" y="2391251"/>
            <a:ext cx="7556421" cy="290322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To predict trip demand, we employed a robust machine learning approach, beginning with essential feature engineering. We extracted temporal features such as Day, Month, and Weekday, and incorporated the 'Base' dispatch center information, to capture diverse patterns. The Random Forest Regressor model was selected for its ability to handle complex relationships and provide reliable predictions. Its performance was rigorously evaluated using industry-standard metrics to ensure accuracy and applicability.</a:t>
            </a:r>
            <a:endParaRPr lang="en-US" sz="1750" dirty="0"/>
          </a:p>
        </p:txBody>
      </p:sp>
      <p:sp>
        <p:nvSpPr>
          <p:cNvPr id="5" name="Shape 2"/>
          <p:cNvSpPr/>
          <p:nvPr/>
        </p:nvSpPr>
        <p:spPr>
          <a:xfrm>
            <a:off x="1048941" y="5549622"/>
            <a:ext cx="30480" cy="4789527"/>
          </a:xfrm>
          <a:prstGeom prst="roundRect">
            <a:avLst>
              <a:gd name="adj" fmla="val 312558"/>
            </a:avLst>
          </a:prstGeom>
          <a:solidFill>
            <a:srgbClr val="4A2C85"/>
          </a:solidFill>
          <a:ln/>
        </p:spPr>
      </p:sp>
      <p:sp>
        <p:nvSpPr>
          <p:cNvPr id="6" name="Shape 3"/>
          <p:cNvSpPr/>
          <p:nvPr/>
        </p:nvSpPr>
        <p:spPr>
          <a:xfrm>
            <a:off x="1273612" y="5789533"/>
            <a:ext cx="680442" cy="30480"/>
          </a:xfrm>
          <a:prstGeom prst="roundRect">
            <a:avLst>
              <a:gd name="adj" fmla="val 312558"/>
            </a:avLst>
          </a:prstGeom>
          <a:solidFill>
            <a:srgbClr val="4A2C85"/>
          </a:solidFill>
          <a:ln/>
        </p:spPr>
      </p:sp>
      <p:sp>
        <p:nvSpPr>
          <p:cNvPr id="7" name="Shape 4"/>
          <p:cNvSpPr/>
          <p:nvPr/>
        </p:nvSpPr>
        <p:spPr>
          <a:xfrm>
            <a:off x="793790" y="5549622"/>
            <a:ext cx="510302" cy="510302"/>
          </a:xfrm>
          <a:prstGeom prst="roundRect">
            <a:avLst>
              <a:gd name="adj" fmla="val 18669"/>
            </a:avLst>
          </a:prstGeom>
          <a:solidFill>
            <a:srgbClr val="31136C"/>
          </a:solidFill>
          <a:ln w="7620">
            <a:solidFill>
              <a:srgbClr val="4A2C85"/>
            </a:solidFill>
            <a:prstDash val="solid"/>
          </a:ln>
        </p:spPr>
      </p:sp>
      <p:sp>
        <p:nvSpPr>
          <p:cNvPr id="8" name="Text 5"/>
          <p:cNvSpPr/>
          <p:nvPr/>
        </p:nvSpPr>
        <p:spPr>
          <a:xfrm>
            <a:off x="878860" y="559212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1</a:t>
            </a:r>
            <a:endParaRPr lang="en-US" sz="2650" dirty="0"/>
          </a:p>
        </p:txBody>
      </p:sp>
      <p:sp>
        <p:nvSpPr>
          <p:cNvPr id="9" name="Text 6"/>
          <p:cNvSpPr/>
          <p:nvPr/>
        </p:nvSpPr>
        <p:spPr>
          <a:xfrm>
            <a:off x="2183011" y="5627489"/>
            <a:ext cx="2927866"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Feature Engineering</a:t>
            </a:r>
            <a:endParaRPr lang="en-US" sz="2200" dirty="0"/>
          </a:p>
        </p:txBody>
      </p:sp>
      <p:sp>
        <p:nvSpPr>
          <p:cNvPr id="10" name="Text 7"/>
          <p:cNvSpPr/>
          <p:nvPr/>
        </p:nvSpPr>
        <p:spPr>
          <a:xfrm>
            <a:off x="2183011" y="6117908"/>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Created new features like Day, Month, Base, and Weekday from the raw data.</a:t>
            </a:r>
            <a:endParaRPr lang="en-US" sz="1750" dirty="0"/>
          </a:p>
        </p:txBody>
      </p:sp>
      <p:sp>
        <p:nvSpPr>
          <p:cNvPr id="11" name="Shape 8"/>
          <p:cNvSpPr/>
          <p:nvPr/>
        </p:nvSpPr>
        <p:spPr>
          <a:xfrm>
            <a:off x="1273612" y="7537252"/>
            <a:ext cx="680442" cy="30480"/>
          </a:xfrm>
          <a:prstGeom prst="roundRect">
            <a:avLst>
              <a:gd name="adj" fmla="val 312558"/>
            </a:avLst>
          </a:prstGeom>
          <a:solidFill>
            <a:srgbClr val="4A2C85"/>
          </a:solidFill>
          <a:ln/>
        </p:spPr>
      </p:sp>
      <p:sp>
        <p:nvSpPr>
          <p:cNvPr id="12" name="Shape 9"/>
          <p:cNvSpPr/>
          <p:nvPr/>
        </p:nvSpPr>
        <p:spPr>
          <a:xfrm>
            <a:off x="793790" y="7297341"/>
            <a:ext cx="510302" cy="510302"/>
          </a:xfrm>
          <a:prstGeom prst="roundRect">
            <a:avLst>
              <a:gd name="adj" fmla="val 18669"/>
            </a:avLst>
          </a:prstGeom>
          <a:solidFill>
            <a:srgbClr val="31136C"/>
          </a:solidFill>
          <a:ln w="7620">
            <a:solidFill>
              <a:srgbClr val="4A2C85"/>
            </a:solidFill>
            <a:prstDash val="solid"/>
          </a:ln>
        </p:spPr>
      </p:sp>
      <p:sp>
        <p:nvSpPr>
          <p:cNvPr id="13" name="Text 10"/>
          <p:cNvSpPr/>
          <p:nvPr/>
        </p:nvSpPr>
        <p:spPr>
          <a:xfrm>
            <a:off x="878860" y="733984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2</a:t>
            </a:r>
            <a:endParaRPr lang="en-US" sz="2650" dirty="0"/>
          </a:p>
        </p:txBody>
      </p:sp>
      <p:sp>
        <p:nvSpPr>
          <p:cNvPr id="14" name="Text 11"/>
          <p:cNvSpPr/>
          <p:nvPr/>
        </p:nvSpPr>
        <p:spPr>
          <a:xfrm>
            <a:off x="2183011" y="737520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Model Selection</a:t>
            </a:r>
            <a:endParaRPr lang="en-US" sz="2200" dirty="0"/>
          </a:p>
        </p:txBody>
      </p:sp>
      <p:sp>
        <p:nvSpPr>
          <p:cNvPr id="15" name="Text 12"/>
          <p:cNvSpPr/>
          <p:nvPr/>
        </p:nvSpPr>
        <p:spPr>
          <a:xfrm>
            <a:off x="2183011" y="7865626"/>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Implemented Random Forest Regressor for its predictive power.</a:t>
            </a:r>
            <a:endParaRPr lang="en-US" sz="1750" dirty="0"/>
          </a:p>
        </p:txBody>
      </p:sp>
      <p:sp>
        <p:nvSpPr>
          <p:cNvPr id="16" name="Shape 13"/>
          <p:cNvSpPr/>
          <p:nvPr/>
        </p:nvSpPr>
        <p:spPr>
          <a:xfrm>
            <a:off x="1273612" y="9284970"/>
            <a:ext cx="680442" cy="30480"/>
          </a:xfrm>
          <a:prstGeom prst="roundRect">
            <a:avLst>
              <a:gd name="adj" fmla="val 312558"/>
            </a:avLst>
          </a:prstGeom>
          <a:solidFill>
            <a:srgbClr val="4A2C85"/>
          </a:solidFill>
          <a:ln/>
        </p:spPr>
      </p:sp>
      <p:sp>
        <p:nvSpPr>
          <p:cNvPr id="17" name="Shape 14"/>
          <p:cNvSpPr/>
          <p:nvPr/>
        </p:nvSpPr>
        <p:spPr>
          <a:xfrm>
            <a:off x="793790" y="9045059"/>
            <a:ext cx="510302" cy="510302"/>
          </a:xfrm>
          <a:prstGeom prst="roundRect">
            <a:avLst>
              <a:gd name="adj" fmla="val 18669"/>
            </a:avLst>
          </a:prstGeom>
          <a:solidFill>
            <a:srgbClr val="31136C"/>
          </a:solidFill>
          <a:ln w="7620">
            <a:solidFill>
              <a:srgbClr val="4A2C85"/>
            </a:solidFill>
            <a:prstDash val="solid"/>
          </a:ln>
        </p:spPr>
      </p:sp>
      <p:sp>
        <p:nvSpPr>
          <p:cNvPr id="18" name="Text 15"/>
          <p:cNvSpPr/>
          <p:nvPr/>
        </p:nvSpPr>
        <p:spPr>
          <a:xfrm>
            <a:off x="878860" y="9087564"/>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DCD7E5"/>
                </a:solidFill>
                <a:latin typeface="Montserrat" pitchFamily="34" charset="0"/>
                <a:ea typeface="Montserrat" pitchFamily="34" charset="-122"/>
                <a:cs typeface="Montserrat" pitchFamily="34" charset="-120"/>
              </a:rPr>
              <a:t>3</a:t>
            </a:r>
            <a:endParaRPr lang="en-US" sz="2650" dirty="0"/>
          </a:p>
        </p:txBody>
      </p:sp>
      <p:sp>
        <p:nvSpPr>
          <p:cNvPr id="19" name="Text 16"/>
          <p:cNvSpPr/>
          <p:nvPr/>
        </p:nvSpPr>
        <p:spPr>
          <a:xfrm>
            <a:off x="2183011" y="9122926"/>
            <a:ext cx="297120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Performance Metrics</a:t>
            </a:r>
            <a:endParaRPr lang="en-US" sz="2200" dirty="0"/>
          </a:p>
        </p:txBody>
      </p:sp>
      <p:sp>
        <p:nvSpPr>
          <p:cNvPr id="20" name="Text 17"/>
          <p:cNvSpPr/>
          <p:nvPr/>
        </p:nvSpPr>
        <p:spPr>
          <a:xfrm>
            <a:off x="2183011" y="9613344"/>
            <a:ext cx="6167199"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Evaluated using RMSE, R², and MAPE for comprehensive assessment.</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793790" y="1280874"/>
            <a:ext cx="6418540" cy="673418"/>
          </a:xfrm>
          <a:prstGeom prst="rect">
            <a:avLst/>
          </a:prstGeom>
          <a:noFill/>
          <a:ln/>
        </p:spPr>
        <p:txBody>
          <a:bodyPr wrap="none" lIns="0" tIns="0" rIns="0" bIns="0" rtlCol="0" anchor="t"/>
          <a:lstStyle/>
          <a:p>
            <a:pPr marL="0" indent="0" algn="l">
              <a:lnSpc>
                <a:spcPts val="5300"/>
              </a:lnSpc>
              <a:buNone/>
            </a:pPr>
            <a:r>
              <a:rPr lang="en-US" sz="4200" dirty="0">
                <a:solidFill>
                  <a:srgbClr val="F2F0F4"/>
                </a:solidFill>
                <a:latin typeface="Montserrat" pitchFamily="34" charset="0"/>
                <a:ea typeface="Montserrat" pitchFamily="34" charset="-122"/>
                <a:cs typeface="Montserrat" pitchFamily="34" charset="-120"/>
              </a:rPr>
              <a:t>Time Series Forecasting</a:t>
            </a:r>
            <a:endParaRPr lang="en-US" sz="4200" dirty="0"/>
          </a:p>
        </p:txBody>
      </p:sp>
      <p:sp>
        <p:nvSpPr>
          <p:cNvPr id="4" name="Text 1"/>
          <p:cNvSpPr/>
          <p:nvPr/>
        </p:nvSpPr>
        <p:spPr>
          <a:xfrm>
            <a:off x="793790" y="2277428"/>
            <a:ext cx="7556421" cy="2413635"/>
          </a:xfrm>
          <a:prstGeom prst="rect">
            <a:avLst/>
          </a:prstGeom>
          <a:noFill/>
          <a:ln/>
        </p:spPr>
        <p:txBody>
          <a:bodyPr wrap="square" lIns="0" tIns="0" rIns="0" bIns="0" rtlCol="0" anchor="t"/>
          <a:lstStyle/>
          <a:p>
            <a:pPr marL="0" indent="0" algn="l">
              <a:lnSpc>
                <a:spcPts val="2700"/>
              </a:lnSpc>
              <a:buNone/>
            </a:pPr>
            <a:r>
              <a:rPr lang="en-US" sz="1650" dirty="0">
                <a:solidFill>
                  <a:srgbClr val="DCD7E5"/>
                </a:solidFill>
                <a:latin typeface="Heebo Light" pitchFamily="34" charset="0"/>
                <a:ea typeface="Heebo Light" pitchFamily="34" charset="-122"/>
                <a:cs typeface="Heebo Light" pitchFamily="34" charset="-120"/>
              </a:rPr>
              <a:t>Beyond static predictions, understanding the temporal evolution of demand is crucial for operational planning. We utilized the XGBoost Regressor, a powerful gradient boosting framework, specifically for time series forecasting. This model effectively captured the inherent weekday seasonality and overall growth trends observed in the Uber trip data. By integrating time as a critical factor, we were able to generate forecasts for future days, enabling proactive resource management.</a:t>
            </a:r>
            <a:endParaRPr lang="en-US" sz="1650" dirty="0"/>
          </a:p>
        </p:txBody>
      </p:sp>
      <p:pic>
        <p:nvPicPr>
          <p:cNvPr id="5" name="Image 1" descr="preencoded.png"/>
          <p:cNvPicPr>
            <a:picLocks noChangeAspect="1"/>
          </p:cNvPicPr>
          <p:nvPr/>
        </p:nvPicPr>
        <p:blipFill>
          <a:blip r:embed="rId4"/>
          <a:stretch>
            <a:fillRect/>
          </a:stretch>
        </p:blipFill>
        <p:spPr>
          <a:xfrm>
            <a:off x="793790" y="4933474"/>
            <a:ext cx="1077397" cy="1586151"/>
          </a:xfrm>
          <a:prstGeom prst="rect">
            <a:avLst/>
          </a:prstGeom>
        </p:spPr>
      </p:pic>
      <p:sp>
        <p:nvSpPr>
          <p:cNvPr id="6" name="Text 2"/>
          <p:cNvSpPr/>
          <p:nvPr/>
        </p:nvSpPr>
        <p:spPr>
          <a:xfrm>
            <a:off x="2086570" y="5148858"/>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DCD7E5"/>
                </a:solidFill>
                <a:latin typeface="Montserrat" pitchFamily="34" charset="0"/>
                <a:ea typeface="Montserrat" pitchFamily="34" charset="-122"/>
                <a:cs typeface="Montserrat" pitchFamily="34" charset="-120"/>
              </a:rPr>
              <a:t>XGBoost Regressor</a:t>
            </a:r>
            <a:endParaRPr lang="en-US" sz="2100" dirty="0"/>
          </a:p>
        </p:txBody>
      </p:sp>
      <p:sp>
        <p:nvSpPr>
          <p:cNvPr id="7" name="Text 3"/>
          <p:cNvSpPr/>
          <p:nvPr/>
        </p:nvSpPr>
        <p:spPr>
          <a:xfrm>
            <a:off x="2086570" y="5614630"/>
            <a:ext cx="6263640" cy="689610"/>
          </a:xfrm>
          <a:prstGeom prst="rect">
            <a:avLst/>
          </a:prstGeom>
          <a:noFill/>
          <a:ln/>
        </p:spPr>
        <p:txBody>
          <a:bodyPr wrap="square" lIns="0" tIns="0" rIns="0" bIns="0" rtlCol="0" anchor="t"/>
          <a:lstStyle/>
          <a:p>
            <a:pPr marL="0" indent="0" algn="l">
              <a:lnSpc>
                <a:spcPts val="2700"/>
              </a:lnSpc>
              <a:buNone/>
            </a:pPr>
            <a:r>
              <a:rPr lang="en-US" sz="1650" dirty="0">
                <a:solidFill>
                  <a:srgbClr val="DCD7E5"/>
                </a:solidFill>
                <a:latin typeface="Heebo Light" pitchFamily="34" charset="0"/>
                <a:ea typeface="Heebo Light" pitchFamily="34" charset="-122"/>
                <a:cs typeface="Heebo Light" pitchFamily="34" charset="-120"/>
              </a:rPr>
              <a:t>Selected for its strength in handling temporal data and complex patterns.</a:t>
            </a:r>
            <a:endParaRPr lang="en-US" sz="1650" dirty="0"/>
          </a:p>
        </p:txBody>
      </p:sp>
      <p:pic>
        <p:nvPicPr>
          <p:cNvPr id="8" name="Image 2" descr="preencoded.png"/>
          <p:cNvPicPr>
            <a:picLocks noChangeAspect="1"/>
          </p:cNvPicPr>
          <p:nvPr/>
        </p:nvPicPr>
        <p:blipFill>
          <a:blip r:embed="rId5"/>
          <a:stretch>
            <a:fillRect/>
          </a:stretch>
        </p:blipFill>
        <p:spPr>
          <a:xfrm>
            <a:off x="793790" y="6519624"/>
            <a:ext cx="1077397" cy="1586151"/>
          </a:xfrm>
          <a:prstGeom prst="rect">
            <a:avLst/>
          </a:prstGeom>
        </p:spPr>
      </p:pic>
      <p:sp>
        <p:nvSpPr>
          <p:cNvPr id="9" name="Text 4"/>
          <p:cNvSpPr/>
          <p:nvPr/>
        </p:nvSpPr>
        <p:spPr>
          <a:xfrm>
            <a:off x="2086570" y="6735008"/>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DCD7E5"/>
                </a:solidFill>
                <a:latin typeface="Montserrat" pitchFamily="34" charset="0"/>
                <a:ea typeface="Montserrat" pitchFamily="34" charset="-122"/>
                <a:cs typeface="Montserrat" pitchFamily="34" charset="-120"/>
              </a:rPr>
              <a:t>Forecasting Goal</a:t>
            </a:r>
            <a:endParaRPr lang="en-US" sz="2100" dirty="0"/>
          </a:p>
        </p:txBody>
      </p:sp>
      <p:sp>
        <p:nvSpPr>
          <p:cNvPr id="10" name="Text 5"/>
          <p:cNvSpPr/>
          <p:nvPr/>
        </p:nvSpPr>
        <p:spPr>
          <a:xfrm>
            <a:off x="2086570" y="7200781"/>
            <a:ext cx="6263640" cy="689610"/>
          </a:xfrm>
          <a:prstGeom prst="rect">
            <a:avLst/>
          </a:prstGeom>
          <a:noFill/>
          <a:ln/>
        </p:spPr>
        <p:txBody>
          <a:bodyPr wrap="square" lIns="0" tIns="0" rIns="0" bIns="0" rtlCol="0" anchor="t"/>
          <a:lstStyle/>
          <a:p>
            <a:pPr marL="0" indent="0" algn="l">
              <a:lnSpc>
                <a:spcPts val="2700"/>
              </a:lnSpc>
              <a:buNone/>
            </a:pPr>
            <a:r>
              <a:rPr lang="en-US" sz="1650" dirty="0">
                <a:solidFill>
                  <a:srgbClr val="DCD7E5"/>
                </a:solidFill>
                <a:latin typeface="Heebo Light" pitchFamily="34" charset="0"/>
                <a:ea typeface="Heebo Light" pitchFamily="34" charset="-122"/>
                <a:cs typeface="Heebo Light" pitchFamily="34" charset="-120"/>
              </a:rPr>
              <a:t>To accurately predict future daily trip volumes based on historical trends.</a:t>
            </a:r>
            <a:endParaRPr lang="en-US" sz="1650" dirty="0"/>
          </a:p>
        </p:txBody>
      </p:sp>
      <p:pic>
        <p:nvPicPr>
          <p:cNvPr id="11" name="Image 3" descr="preencoded.png"/>
          <p:cNvPicPr>
            <a:picLocks noChangeAspect="1"/>
          </p:cNvPicPr>
          <p:nvPr/>
        </p:nvPicPr>
        <p:blipFill>
          <a:blip r:embed="rId6"/>
          <a:stretch>
            <a:fillRect/>
          </a:stretch>
        </p:blipFill>
        <p:spPr>
          <a:xfrm>
            <a:off x="793790" y="8105775"/>
            <a:ext cx="1077397" cy="1586151"/>
          </a:xfrm>
          <a:prstGeom prst="rect">
            <a:avLst/>
          </a:prstGeom>
        </p:spPr>
      </p:pic>
      <p:sp>
        <p:nvSpPr>
          <p:cNvPr id="12" name="Text 6"/>
          <p:cNvSpPr/>
          <p:nvPr/>
        </p:nvSpPr>
        <p:spPr>
          <a:xfrm>
            <a:off x="2086570" y="8321159"/>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DCD7E5"/>
                </a:solidFill>
                <a:latin typeface="Montserrat" pitchFamily="34" charset="0"/>
                <a:ea typeface="Montserrat" pitchFamily="34" charset="-122"/>
                <a:cs typeface="Montserrat" pitchFamily="34" charset="-120"/>
              </a:rPr>
              <a:t>Insights Captured</a:t>
            </a:r>
            <a:endParaRPr lang="en-US" sz="2100" dirty="0"/>
          </a:p>
        </p:txBody>
      </p:sp>
      <p:sp>
        <p:nvSpPr>
          <p:cNvPr id="13" name="Text 7"/>
          <p:cNvSpPr/>
          <p:nvPr/>
        </p:nvSpPr>
        <p:spPr>
          <a:xfrm>
            <a:off x="2086570" y="8786932"/>
            <a:ext cx="6263640" cy="689610"/>
          </a:xfrm>
          <a:prstGeom prst="rect">
            <a:avLst/>
          </a:prstGeom>
          <a:noFill/>
          <a:ln/>
        </p:spPr>
        <p:txBody>
          <a:bodyPr wrap="square" lIns="0" tIns="0" rIns="0" bIns="0" rtlCol="0" anchor="t"/>
          <a:lstStyle/>
          <a:p>
            <a:pPr marL="0" indent="0" algn="l">
              <a:lnSpc>
                <a:spcPts val="2700"/>
              </a:lnSpc>
              <a:buNone/>
            </a:pPr>
            <a:r>
              <a:rPr lang="en-US" sz="1650" dirty="0">
                <a:solidFill>
                  <a:srgbClr val="DCD7E5"/>
                </a:solidFill>
                <a:latin typeface="Heebo Light" pitchFamily="34" charset="0"/>
                <a:ea typeface="Heebo Light" pitchFamily="34" charset="-122"/>
                <a:cs typeface="Heebo Light" pitchFamily="34" charset="-120"/>
              </a:rPr>
              <a:t>Successfully identified weekday seasonality and underlying growth trends in demand.</a:t>
            </a:r>
            <a:endParaRPr lang="en-US" sz="16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92F0B-F960-7F11-B2E0-2F82BC79985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206685A-FFDF-19F1-F0E1-653BAA2941C7}"/>
              </a:ext>
            </a:extLst>
          </p:cNvPr>
          <p:cNvSpPr/>
          <p:nvPr/>
        </p:nvSpPr>
        <p:spPr>
          <a:xfrm>
            <a:off x="351338" y="278030"/>
            <a:ext cx="11078662"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Feature Importance (Random Forest)</a:t>
            </a:r>
            <a:endParaRPr lang="en-US" sz="4450" dirty="0"/>
          </a:p>
        </p:txBody>
      </p:sp>
      <p:pic>
        <p:nvPicPr>
          <p:cNvPr id="2" name="Picture 1">
            <a:extLst>
              <a:ext uri="{FF2B5EF4-FFF2-40B4-BE49-F238E27FC236}">
                <a16:creationId xmlns:a16="http://schemas.microsoft.com/office/drawing/2014/main" id="{D7F91193-4499-6E48-D2FD-375FFAC9BB83}"/>
              </a:ext>
            </a:extLst>
          </p:cNvPr>
          <p:cNvPicPr>
            <a:picLocks noChangeAspect="1"/>
          </p:cNvPicPr>
          <p:nvPr/>
        </p:nvPicPr>
        <p:blipFill>
          <a:blip r:embed="rId3"/>
          <a:stretch>
            <a:fillRect/>
          </a:stretch>
        </p:blipFill>
        <p:spPr>
          <a:xfrm>
            <a:off x="1019021" y="1244775"/>
            <a:ext cx="8759160" cy="5377252"/>
          </a:xfrm>
          <a:prstGeom prst="rect">
            <a:avLst/>
          </a:prstGeom>
        </p:spPr>
      </p:pic>
      <p:sp>
        <p:nvSpPr>
          <p:cNvPr id="4" name="TextBox 3">
            <a:extLst>
              <a:ext uri="{FF2B5EF4-FFF2-40B4-BE49-F238E27FC236}">
                <a16:creationId xmlns:a16="http://schemas.microsoft.com/office/drawing/2014/main" id="{7A69534E-8A4C-9FFA-5D08-467926BD18BC}"/>
              </a:ext>
            </a:extLst>
          </p:cNvPr>
          <p:cNvSpPr txBox="1"/>
          <p:nvPr/>
        </p:nvSpPr>
        <p:spPr>
          <a:xfrm>
            <a:off x="351338" y="7875638"/>
            <a:ext cx="13925100" cy="2677656"/>
          </a:xfrm>
          <a:prstGeom prst="rect">
            <a:avLst/>
          </a:prstGeom>
          <a:noFill/>
        </p:spPr>
        <p:txBody>
          <a:bodyPr wrap="square" rtlCol="0">
            <a:spAutoFit/>
          </a:bodyPr>
          <a:lstStyle/>
          <a:p>
            <a:pPr algn="just"/>
            <a:r>
              <a:rPr lang="en-US" sz="2800" dirty="0">
                <a:solidFill>
                  <a:schemeClr val="bg1"/>
                </a:solidFill>
              </a:rPr>
              <a:t>The Random Forest model reveals that </a:t>
            </a:r>
            <a:r>
              <a:rPr lang="en-US" sz="2800" b="1" dirty="0">
                <a:solidFill>
                  <a:schemeClr val="bg1"/>
                </a:solidFill>
              </a:rPr>
              <a:t>active vehicles</a:t>
            </a:r>
            <a:r>
              <a:rPr lang="en-US" sz="2800" dirty="0">
                <a:solidFill>
                  <a:schemeClr val="bg1"/>
                </a:solidFill>
              </a:rPr>
              <a:t> alone drive nearly 100% of Uber trip volume prediction, far outweighing time-based features like day, week, or month. This underscores that real-time driver availability is the key factor in trip completion. Time variables contribute minimally, highlighting that operational efficiency, not seasonal trends, determines success. In short, mobilizing more drivers directly translates to more trips, making fleet optimization Uber’s most powerful lever for performance improvement.</a:t>
            </a:r>
            <a:endParaRPr lang="en-IN" sz="2800" dirty="0">
              <a:solidFill>
                <a:schemeClr val="bg1"/>
              </a:solidFill>
            </a:endParaRPr>
          </a:p>
        </p:txBody>
      </p:sp>
    </p:spTree>
    <p:extLst>
      <p:ext uri="{BB962C8B-B14F-4D97-AF65-F5344CB8AC3E}">
        <p14:creationId xmlns:p14="http://schemas.microsoft.com/office/powerpoint/2010/main" val="4289691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0F634-BCAB-1462-A3BE-C3B6C79DB94B}"/>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0E0BA76B-0403-77EA-3B16-9ABE3A1E621C}"/>
              </a:ext>
            </a:extLst>
          </p:cNvPr>
          <p:cNvSpPr/>
          <p:nvPr/>
        </p:nvSpPr>
        <p:spPr>
          <a:xfrm>
            <a:off x="277595" y="189494"/>
            <a:ext cx="7627539" cy="673418"/>
          </a:xfrm>
          <a:prstGeom prst="rect">
            <a:avLst/>
          </a:prstGeom>
          <a:noFill/>
          <a:ln/>
        </p:spPr>
        <p:txBody>
          <a:bodyPr wrap="none" lIns="0" tIns="0" rIns="0" bIns="0" rtlCol="0" anchor="t"/>
          <a:lstStyle/>
          <a:p>
            <a:pPr marL="0" indent="0" algn="l">
              <a:lnSpc>
                <a:spcPts val="5300"/>
              </a:lnSpc>
              <a:buNone/>
            </a:pPr>
            <a:r>
              <a:rPr lang="en-US" sz="4200" dirty="0">
                <a:solidFill>
                  <a:srgbClr val="F2F0F4"/>
                </a:solidFill>
                <a:latin typeface="Montserrat" pitchFamily="34" charset="0"/>
                <a:ea typeface="Montserrat" pitchFamily="34" charset="-122"/>
                <a:cs typeface="Montserrat" pitchFamily="34" charset="-120"/>
              </a:rPr>
              <a:t>XGBoost Forecast vs Actual</a:t>
            </a:r>
            <a:endParaRPr lang="en-US" sz="4200" dirty="0"/>
          </a:p>
        </p:txBody>
      </p:sp>
      <p:pic>
        <p:nvPicPr>
          <p:cNvPr id="17" name="Picture 16">
            <a:extLst>
              <a:ext uri="{FF2B5EF4-FFF2-40B4-BE49-F238E27FC236}">
                <a16:creationId xmlns:a16="http://schemas.microsoft.com/office/drawing/2014/main" id="{6C8E1198-D936-F893-DFDC-11FDF83AE8DA}"/>
              </a:ext>
            </a:extLst>
          </p:cNvPr>
          <p:cNvPicPr>
            <a:picLocks noChangeAspect="1"/>
          </p:cNvPicPr>
          <p:nvPr/>
        </p:nvPicPr>
        <p:blipFill>
          <a:blip r:embed="rId3"/>
          <a:stretch>
            <a:fillRect/>
          </a:stretch>
        </p:blipFill>
        <p:spPr>
          <a:xfrm>
            <a:off x="1327354" y="1286796"/>
            <a:ext cx="8878530" cy="5408972"/>
          </a:xfrm>
          <a:prstGeom prst="roundRect">
            <a:avLst/>
          </a:prstGeom>
        </p:spPr>
      </p:pic>
      <p:sp>
        <p:nvSpPr>
          <p:cNvPr id="2" name="TextBox 1">
            <a:extLst>
              <a:ext uri="{FF2B5EF4-FFF2-40B4-BE49-F238E27FC236}">
                <a16:creationId xmlns:a16="http://schemas.microsoft.com/office/drawing/2014/main" id="{674665CD-1EFC-DAC5-3AFB-CE013C478EFC}"/>
              </a:ext>
            </a:extLst>
          </p:cNvPr>
          <p:cNvSpPr txBox="1"/>
          <p:nvPr/>
        </p:nvSpPr>
        <p:spPr>
          <a:xfrm>
            <a:off x="277595" y="7772399"/>
            <a:ext cx="14057836" cy="2677656"/>
          </a:xfrm>
          <a:prstGeom prst="rect">
            <a:avLst/>
          </a:prstGeom>
          <a:noFill/>
        </p:spPr>
        <p:txBody>
          <a:bodyPr wrap="square" rtlCol="0">
            <a:spAutoFit/>
          </a:bodyPr>
          <a:lstStyle/>
          <a:p>
            <a:pPr algn="just"/>
            <a:r>
              <a:rPr lang="en-US" sz="2800" dirty="0">
                <a:solidFill>
                  <a:schemeClr val="bg1"/>
                </a:solidFill>
              </a:rPr>
              <a:t>The XGBoost model closely tracks actual trip volumes on February 27, 2015, showing strong short-term forecasting ability. Most predictions align around 15,000 trips, indicating the model captures core patterns well. However, a sharp over-prediction occurs at the transition to February 28, diverging from actual data. This spike suggests a possible anomaly, outlier, or model limitation. While reliable under stable conditions, the model may struggle with sudden shifts—highlighting the need for further validation and refinement.</a:t>
            </a:r>
            <a:endParaRPr lang="en-IN" sz="2800" dirty="0">
              <a:solidFill>
                <a:schemeClr val="bg1"/>
              </a:solidFill>
            </a:endParaRPr>
          </a:p>
        </p:txBody>
      </p:sp>
    </p:spTree>
    <p:extLst>
      <p:ext uri="{BB962C8B-B14F-4D97-AF65-F5344CB8AC3E}">
        <p14:creationId xmlns:p14="http://schemas.microsoft.com/office/powerpoint/2010/main" val="2141951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75011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Key Takeaways</a:t>
            </a:r>
            <a:endParaRPr lang="en-US" sz="4450" dirty="0"/>
          </a:p>
        </p:txBody>
      </p:sp>
      <p:sp>
        <p:nvSpPr>
          <p:cNvPr id="4" name="Text 1"/>
          <p:cNvSpPr/>
          <p:nvPr/>
        </p:nvSpPr>
        <p:spPr>
          <a:xfrm>
            <a:off x="793790" y="5799058"/>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Our analysis yielded several critical insights that can significantly impact Uber's operational strategies. The consistent demand peaks on weekdays, especially Fridays, highlight prime opportunities for surge pricing or increased driver incentives. The dominance of certain base centers indicates areas where infrastructure or resource allocation might need special attention. Importantly, our machine learning models demonstrated high performance, ensuring the reliability of predictions.</a:t>
            </a:r>
            <a:endParaRPr lang="en-US" sz="1750" dirty="0"/>
          </a:p>
        </p:txBody>
      </p:sp>
      <p:pic>
        <p:nvPicPr>
          <p:cNvPr id="5" name="Image 1" descr="preencoded.png"/>
          <p:cNvPicPr>
            <a:picLocks noChangeAspect="1"/>
          </p:cNvPicPr>
          <p:nvPr/>
        </p:nvPicPr>
        <p:blipFill>
          <a:blip r:embed="rId4"/>
          <a:stretch>
            <a:fillRect/>
          </a:stretch>
        </p:blipFill>
        <p:spPr>
          <a:xfrm>
            <a:off x="793790" y="7505819"/>
            <a:ext cx="566976" cy="566976"/>
          </a:xfrm>
          <a:prstGeom prst="rect">
            <a:avLst/>
          </a:prstGeom>
        </p:spPr>
      </p:pic>
      <p:sp>
        <p:nvSpPr>
          <p:cNvPr id="6" name="Text 2"/>
          <p:cNvSpPr/>
          <p:nvPr/>
        </p:nvSpPr>
        <p:spPr>
          <a:xfrm>
            <a:off x="1644253" y="7640479"/>
            <a:ext cx="2197537" cy="106299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Demand peaks on weekdays (esp. Friday)</a:t>
            </a:r>
            <a:endParaRPr lang="en-US" sz="2200" dirty="0"/>
          </a:p>
        </p:txBody>
      </p:sp>
      <p:pic>
        <p:nvPicPr>
          <p:cNvPr id="7" name="Image 2" descr="preencoded.png"/>
          <p:cNvPicPr>
            <a:picLocks noChangeAspect="1"/>
          </p:cNvPicPr>
          <p:nvPr/>
        </p:nvPicPr>
        <p:blipFill>
          <a:blip r:embed="rId5"/>
          <a:stretch>
            <a:fillRect/>
          </a:stretch>
        </p:blipFill>
        <p:spPr>
          <a:xfrm>
            <a:off x="4125278" y="7505819"/>
            <a:ext cx="566976" cy="566976"/>
          </a:xfrm>
          <a:prstGeom prst="rect">
            <a:avLst/>
          </a:prstGeom>
        </p:spPr>
      </p:pic>
      <p:sp>
        <p:nvSpPr>
          <p:cNvPr id="8" name="Text 3"/>
          <p:cNvSpPr/>
          <p:nvPr/>
        </p:nvSpPr>
        <p:spPr>
          <a:xfrm>
            <a:off x="4975741" y="7640479"/>
            <a:ext cx="2197656" cy="141732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Certain base centers dominate trip handling</a:t>
            </a:r>
            <a:endParaRPr lang="en-US" sz="2200" dirty="0"/>
          </a:p>
        </p:txBody>
      </p:sp>
      <p:pic>
        <p:nvPicPr>
          <p:cNvPr id="9" name="Image 3" descr="preencoded.png"/>
          <p:cNvPicPr>
            <a:picLocks noChangeAspect="1"/>
          </p:cNvPicPr>
          <p:nvPr/>
        </p:nvPicPr>
        <p:blipFill>
          <a:blip r:embed="rId6"/>
          <a:stretch>
            <a:fillRect/>
          </a:stretch>
        </p:blipFill>
        <p:spPr>
          <a:xfrm>
            <a:off x="7456884" y="7505819"/>
            <a:ext cx="566976" cy="566976"/>
          </a:xfrm>
          <a:prstGeom prst="rect">
            <a:avLst/>
          </a:prstGeom>
        </p:spPr>
      </p:pic>
      <p:sp>
        <p:nvSpPr>
          <p:cNvPr id="10" name="Text 4"/>
          <p:cNvSpPr/>
          <p:nvPr/>
        </p:nvSpPr>
        <p:spPr>
          <a:xfrm>
            <a:off x="8307348" y="7640479"/>
            <a:ext cx="2197656" cy="141732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ML models perform well with RMSE &lt; threshold</a:t>
            </a:r>
            <a:endParaRPr lang="en-US" sz="2200" dirty="0"/>
          </a:p>
        </p:txBody>
      </p:sp>
      <p:pic>
        <p:nvPicPr>
          <p:cNvPr id="11" name="Image 4" descr="preencoded.png"/>
          <p:cNvPicPr>
            <a:picLocks noChangeAspect="1"/>
          </p:cNvPicPr>
          <p:nvPr/>
        </p:nvPicPr>
        <p:blipFill>
          <a:blip r:embed="rId7"/>
          <a:stretch>
            <a:fillRect/>
          </a:stretch>
        </p:blipFill>
        <p:spPr>
          <a:xfrm>
            <a:off x="10788491" y="7505819"/>
            <a:ext cx="566976" cy="566976"/>
          </a:xfrm>
          <a:prstGeom prst="rect">
            <a:avLst/>
          </a:prstGeom>
        </p:spPr>
      </p:pic>
      <p:sp>
        <p:nvSpPr>
          <p:cNvPr id="12" name="Text 5"/>
          <p:cNvSpPr/>
          <p:nvPr/>
        </p:nvSpPr>
        <p:spPr>
          <a:xfrm>
            <a:off x="11638955" y="7640479"/>
            <a:ext cx="2197656" cy="1417320"/>
          </a:xfrm>
          <a:prstGeom prst="rect">
            <a:avLst/>
          </a:prstGeom>
          <a:noFill/>
          <a:ln/>
        </p:spPr>
        <p:txBody>
          <a:bodyPr wrap="squar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Time series forecasting adds value for daily planning</a:t>
            </a:r>
            <a:endParaRPr lang="en-US" sz="2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10972800"/>
          </a:xfrm>
          <a:prstGeom prst="rect">
            <a:avLst/>
          </a:prstGeom>
        </p:spPr>
      </p:pic>
      <p:sp>
        <p:nvSpPr>
          <p:cNvPr id="3" name="Text 0"/>
          <p:cNvSpPr/>
          <p:nvPr/>
        </p:nvSpPr>
        <p:spPr>
          <a:xfrm>
            <a:off x="6274713" y="621268"/>
            <a:ext cx="6136719" cy="703897"/>
          </a:xfrm>
          <a:prstGeom prst="rect">
            <a:avLst/>
          </a:prstGeom>
          <a:noFill/>
          <a:ln/>
        </p:spPr>
        <p:txBody>
          <a:bodyPr wrap="none" lIns="0" tIns="0" rIns="0" bIns="0" rtlCol="0" anchor="t"/>
          <a:lstStyle/>
          <a:p>
            <a:pPr marL="0" indent="0" algn="l">
              <a:lnSpc>
                <a:spcPts val="5500"/>
              </a:lnSpc>
              <a:buNone/>
            </a:pPr>
            <a:r>
              <a:rPr lang="en-US" sz="4400" dirty="0">
                <a:solidFill>
                  <a:srgbClr val="F2F0F4"/>
                </a:solidFill>
                <a:latin typeface="Montserrat" pitchFamily="34" charset="0"/>
                <a:ea typeface="Montserrat" pitchFamily="34" charset="-122"/>
                <a:cs typeface="Montserrat" pitchFamily="34" charset="-120"/>
              </a:rPr>
              <a:t>Business Implications</a:t>
            </a:r>
            <a:endParaRPr lang="en-US" sz="4400" dirty="0"/>
          </a:p>
        </p:txBody>
      </p:sp>
      <p:sp>
        <p:nvSpPr>
          <p:cNvPr id="4" name="Text 1"/>
          <p:cNvSpPr/>
          <p:nvPr/>
        </p:nvSpPr>
        <p:spPr>
          <a:xfrm>
            <a:off x="6274713" y="1662946"/>
            <a:ext cx="7567374" cy="2522815"/>
          </a:xfrm>
          <a:prstGeom prst="rect">
            <a:avLst/>
          </a:prstGeom>
          <a:noFill/>
          <a:ln/>
        </p:spPr>
        <p:txBody>
          <a:bodyPr wrap="square" lIns="0" tIns="0" rIns="0" bIns="0" rtlCol="0" anchor="t"/>
          <a:lstStyle/>
          <a:p>
            <a:pPr marL="0" indent="0" algn="l">
              <a:lnSpc>
                <a:spcPts val="2800"/>
              </a:lnSpc>
              <a:buNone/>
            </a:pPr>
            <a:r>
              <a:rPr lang="en-US" sz="1750" dirty="0">
                <a:solidFill>
                  <a:srgbClr val="DCD7E5"/>
                </a:solidFill>
                <a:latin typeface="Heebo Light" pitchFamily="34" charset="0"/>
                <a:ea typeface="Heebo Light" pitchFamily="34" charset="-122"/>
                <a:cs typeface="Heebo Light" pitchFamily="34" charset="-120"/>
              </a:rPr>
              <a:t>The insights derived from this analysis have tangible business implications, offering Uber concrete strategies to enhance its service delivery and operational efficiency. By accurately forecasting demand, Uber can optimize fleet allocation to high-demand areas, minimize passenger wait times, and make informed scheduling decisions for drivers. This data-driven approach supports overall resource optimization, leading to improved profitability and a superior customer experience.</a:t>
            </a:r>
            <a:endParaRPr lang="en-US" sz="1750" dirty="0"/>
          </a:p>
        </p:txBody>
      </p:sp>
      <p:sp>
        <p:nvSpPr>
          <p:cNvPr id="5" name="Shape 2"/>
          <p:cNvSpPr/>
          <p:nvPr/>
        </p:nvSpPr>
        <p:spPr>
          <a:xfrm>
            <a:off x="6274713" y="4439126"/>
            <a:ext cx="225147" cy="1351478"/>
          </a:xfrm>
          <a:prstGeom prst="roundRect">
            <a:avLst>
              <a:gd name="adj" fmla="val 42022"/>
            </a:avLst>
          </a:prstGeom>
          <a:solidFill>
            <a:srgbClr val="31136C"/>
          </a:solidFill>
          <a:ln w="7620">
            <a:solidFill>
              <a:srgbClr val="4A2C85"/>
            </a:solidFill>
            <a:prstDash val="solid"/>
          </a:ln>
        </p:spPr>
      </p:sp>
      <p:sp>
        <p:nvSpPr>
          <p:cNvPr id="6" name="Text 3"/>
          <p:cNvSpPr/>
          <p:nvPr/>
        </p:nvSpPr>
        <p:spPr>
          <a:xfrm>
            <a:off x="6725007" y="4664273"/>
            <a:ext cx="3032522" cy="351949"/>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Better fleet allocation</a:t>
            </a:r>
            <a:endParaRPr lang="en-US" sz="2200" dirty="0"/>
          </a:p>
        </p:txBody>
      </p:sp>
      <p:sp>
        <p:nvSpPr>
          <p:cNvPr id="7" name="Text 4"/>
          <p:cNvSpPr/>
          <p:nvPr/>
        </p:nvSpPr>
        <p:spPr>
          <a:xfrm>
            <a:off x="6725007" y="5151358"/>
            <a:ext cx="7117080" cy="360402"/>
          </a:xfrm>
          <a:prstGeom prst="rect">
            <a:avLst/>
          </a:prstGeom>
          <a:noFill/>
          <a:ln/>
        </p:spPr>
        <p:txBody>
          <a:bodyPr wrap="none" lIns="0" tIns="0" rIns="0" bIns="0" rtlCol="0" anchor="t"/>
          <a:lstStyle/>
          <a:p>
            <a:pPr marL="0" indent="0" algn="l">
              <a:lnSpc>
                <a:spcPts val="2800"/>
              </a:lnSpc>
              <a:buNone/>
            </a:pPr>
            <a:r>
              <a:rPr lang="en-US" sz="1750" dirty="0">
                <a:solidFill>
                  <a:srgbClr val="DCD7E5"/>
                </a:solidFill>
                <a:latin typeface="Heebo Light" pitchFamily="34" charset="0"/>
                <a:ea typeface="Heebo Light" pitchFamily="34" charset="-122"/>
                <a:cs typeface="Heebo Light" pitchFamily="34" charset="-120"/>
              </a:rPr>
              <a:t>Optimize car distribution to match demand hotspots.</a:t>
            </a:r>
            <a:endParaRPr lang="en-US" sz="1750" dirty="0"/>
          </a:p>
        </p:txBody>
      </p:sp>
      <p:sp>
        <p:nvSpPr>
          <p:cNvPr id="8" name="Shape 5"/>
          <p:cNvSpPr/>
          <p:nvPr/>
        </p:nvSpPr>
        <p:spPr>
          <a:xfrm>
            <a:off x="6612493" y="5959435"/>
            <a:ext cx="225147" cy="1351478"/>
          </a:xfrm>
          <a:prstGeom prst="roundRect">
            <a:avLst>
              <a:gd name="adj" fmla="val 42022"/>
            </a:avLst>
          </a:prstGeom>
          <a:solidFill>
            <a:srgbClr val="31136C"/>
          </a:solidFill>
          <a:ln w="7620">
            <a:solidFill>
              <a:srgbClr val="4A2C85"/>
            </a:solidFill>
            <a:prstDash val="solid"/>
          </a:ln>
        </p:spPr>
      </p:sp>
      <p:sp>
        <p:nvSpPr>
          <p:cNvPr id="9" name="Text 6"/>
          <p:cNvSpPr/>
          <p:nvPr/>
        </p:nvSpPr>
        <p:spPr>
          <a:xfrm>
            <a:off x="7062788" y="6184583"/>
            <a:ext cx="2815709" cy="351949"/>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Lower wait times</a:t>
            </a:r>
            <a:endParaRPr lang="en-US" sz="2200" dirty="0"/>
          </a:p>
        </p:txBody>
      </p:sp>
      <p:sp>
        <p:nvSpPr>
          <p:cNvPr id="10" name="Text 7"/>
          <p:cNvSpPr/>
          <p:nvPr/>
        </p:nvSpPr>
        <p:spPr>
          <a:xfrm>
            <a:off x="7062788" y="6671667"/>
            <a:ext cx="6779300" cy="360402"/>
          </a:xfrm>
          <a:prstGeom prst="rect">
            <a:avLst/>
          </a:prstGeom>
          <a:noFill/>
          <a:ln/>
        </p:spPr>
        <p:txBody>
          <a:bodyPr wrap="none" lIns="0" tIns="0" rIns="0" bIns="0" rtlCol="0" anchor="t"/>
          <a:lstStyle/>
          <a:p>
            <a:pPr marL="0" indent="0" algn="l">
              <a:lnSpc>
                <a:spcPts val="2800"/>
              </a:lnSpc>
              <a:buNone/>
            </a:pPr>
            <a:r>
              <a:rPr lang="en-US" sz="1750" dirty="0">
                <a:solidFill>
                  <a:srgbClr val="DCD7E5"/>
                </a:solidFill>
                <a:latin typeface="Heebo Light" pitchFamily="34" charset="0"/>
                <a:ea typeface="Heebo Light" pitchFamily="34" charset="-122"/>
                <a:cs typeface="Heebo Light" pitchFamily="34" charset="-120"/>
              </a:rPr>
              <a:t>Improve customer satisfaction through quicker service.</a:t>
            </a:r>
            <a:endParaRPr lang="en-US" sz="1750" dirty="0"/>
          </a:p>
        </p:txBody>
      </p:sp>
      <p:sp>
        <p:nvSpPr>
          <p:cNvPr id="11" name="Shape 8"/>
          <p:cNvSpPr/>
          <p:nvPr/>
        </p:nvSpPr>
        <p:spPr>
          <a:xfrm>
            <a:off x="6950393" y="7479744"/>
            <a:ext cx="225147" cy="1351478"/>
          </a:xfrm>
          <a:prstGeom prst="roundRect">
            <a:avLst>
              <a:gd name="adj" fmla="val 42022"/>
            </a:avLst>
          </a:prstGeom>
          <a:solidFill>
            <a:srgbClr val="31136C"/>
          </a:solidFill>
          <a:ln w="7620">
            <a:solidFill>
              <a:srgbClr val="4A2C85"/>
            </a:solidFill>
            <a:prstDash val="solid"/>
          </a:ln>
        </p:spPr>
      </p:sp>
      <p:sp>
        <p:nvSpPr>
          <p:cNvPr id="12" name="Text 9"/>
          <p:cNvSpPr/>
          <p:nvPr/>
        </p:nvSpPr>
        <p:spPr>
          <a:xfrm>
            <a:off x="7400687" y="7704892"/>
            <a:ext cx="4340543" cy="351949"/>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Informed scheduling decisions</a:t>
            </a:r>
            <a:endParaRPr lang="en-US" sz="2200" dirty="0"/>
          </a:p>
        </p:txBody>
      </p:sp>
      <p:sp>
        <p:nvSpPr>
          <p:cNvPr id="13" name="Text 10"/>
          <p:cNvSpPr/>
          <p:nvPr/>
        </p:nvSpPr>
        <p:spPr>
          <a:xfrm>
            <a:off x="7400687" y="8191976"/>
            <a:ext cx="6441400" cy="360402"/>
          </a:xfrm>
          <a:prstGeom prst="rect">
            <a:avLst/>
          </a:prstGeom>
          <a:noFill/>
          <a:ln/>
        </p:spPr>
        <p:txBody>
          <a:bodyPr wrap="none" lIns="0" tIns="0" rIns="0" bIns="0" rtlCol="0" anchor="t"/>
          <a:lstStyle/>
          <a:p>
            <a:pPr marL="0" indent="0" algn="l">
              <a:lnSpc>
                <a:spcPts val="2800"/>
              </a:lnSpc>
              <a:buNone/>
            </a:pPr>
            <a:r>
              <a:rPr lang="en-US" sz="1750" dirty="0">
                <a:solidFill>
                  <a:srgbClr val="DCD7E5"/>
                </a:solidFill>
                <a:latin typeface="Heebo Light" pitchFamily="34" charset="0"/>
                <a:ea typeface="Heebo Light" pitchFamily="34" charset="-122"/>
                <a:cs typeface="Heebo Light" pitchFamily="34" charset="-120"/>
              </a:rPr>
              <a:t>Strategically align driver availability with peak hours.</a:t>
            </a:r>
            <a:endParaRPr lang="en-US" sz="1750" dirty="0"/>
          </a:p>
        </p:txBody>
      </p:sp>
      <p:sp>
        <p:nvSpPr>
          <p:cNvPr id="14" name="Shape 11"/>
          <p:cNvSpPr/>
          <p:nvPr/>
        </p:nvSpPr>
        <p:spPr>
          <a:xfrm>
            <a:off x="7288292" y="9000053"/>
            <a:ext cx="225147" cy="1351478"/>
          </a:xfrm>
          <a:prstGeom prst="roundRect">
            <a:avLst>
              <a:gd name="adj" fmla="val 42022"/>
            </a:avLst>
          </a:prstGeom>
          <a:solidFill>
            <a:srgbClr val="31136C"/>
          </a:solidFill>
          <a:ln w="7620">
            <a:solidFill>
              <a:srgbClr val="4A2C85"/>
            </a:solidFill>
            <a:prstDash val="solid"/>
          </a:ln>
        </p:spPr>
      </p:sp>
      <p:sp>
        <p:nvSpPr>
          <p:cNvPr id="15" name="Text 12"/>
          <p:cNvSpPr/>
          <p:nvPr/>
        </p:nvSpPr>
        <p:spPr>
          <a:xfrm>
            <a:off x="7738586" y="9225201"/>
            <a:ext cx="4452223" cy="351949"/>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Supports resource optimization</a:t>
            </a:r>
            <a:endParaRPr lang="en-US" sz="2200" dirty="0"/>
          </a:p>
        </p:txBody>
      </p:sp>
      <p:sp>
        <p:nvSpPr>
          <p:cNvPr id="16" name="Text 13"/>
          <p:cNvSpPr/>
          <p:nvPr/>
        </p:nvSpPr>
        <p:spPr>
          <a:xfrm>
            <a:off x="7738586" y="9712285"/>
            <a:ext cx="6103501" cy="360402"/>
          </a:xfrm>
          <a:prstGeom prst="rect">
            <a:avLst/>
          </a:prstGeom>
          <a:noFill/>
          <a:ln/>
        </p:spPr>
        <p:txBody>
          <a:bodyPr wrap="none" lIns="0" tIns="0" rIns="0" bIns="0" rtlCol="0" anchor="t"/>
          <a:lstStyle/>
          <a:p>
            <a:pPr marL="0" indent="0" algn="l">
              <a:lnSpc>
                <a:spcPts val="2800"/>
              </a:lnSpc>
              <a:buNone/>
            </a:pPr>
            <a:r>
              <a:rPr lang="en-US" sz="1750" dirty="0">
                <a:solidFill>
                  <a:srgbClr val="DCD7E5"/>
                </a:solidFill>
                <a:latin typeface="Heebo Light" pitchFamily="34" charset="0"/>
                <a:ea typeface="Heebo Light" pitchFamily="34" charset="-122"/>
                <a:cs typeface="Heebo Light" pitchFamily="34" charset="-120"/>
              </a:rPr>
              <a:t>Maximize efficiency across all operational aspects.</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10972800"/>
          </a:xfrm>
          <a:prstGeom prst="rect">
            <a:avLst/>
          </a:prstGeom>
        </p:spPr>
      </p:pic>
      <p:sp>
        <p:nvSpPr>
          <p:cNvPr id="3" name="Text 0"/>
          <p:cNvSpPr/>
          <p:nvPr/>
        </p:nvSpPr>
        <p:spPr>
          <a:xfrm>
            <a:off x="6280190" y="387215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Thank You / Q&amp;A</a:t>
            </a:r>
            <a:endParaRPr lang="en-US" sz="4450" dirty="0"/>
          </a:p>
        </p:txBody>
      </p:sp>
      <p:sp>
        <p:nvSpPr>
          <p:cNvPr id="4" name="Text 1"/>
          <p:cNvSpPr/>
          <p:nvPr/>
        </p:nvSpPr>
        <p:spPr>
          <a:xfrm>
            <a:off x="6280190" y="4921091"/>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Thank you for your time and attention. I am now open to any questions you may have regarding this Uber Trip Analysis and Forecasting project. Please feel free to connect or explore my other work via the links below.</a:t>
            </a:r>
            <a:endParaRPr lang="en-US" sz="1750" dirty="0"/>
          </a:p>
        </p:txBody>
      </p:sp>
      <p:sp>
        <p:nvSpPr>
          <p:cNvPr id="5" name="Text 2"/>
          <p:cNvSpPr/>
          <p:nvPr/>
        </p:nvSpPr>
        <p:spPr>
          <a:xfrm>
            <a:off x="6280190" y="6264950"/>
            <a:ext cx="7556421" cy="378142"/>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Heebo Light" pitchFamily="34" charset="0"/>
                <a:ea typeface="Heebo Light" pitchFamily="34" charset="-122"/>
                <a:cs typeface="Heebo Light" pitchFamily="34" charset="-120"/>
              </a:rPr>
              <a:t>🔗</a:t>
            </a:r>
            <a:r>
              <a:rPr lang="en-US" sz="1750" dirty="0">
                <a:solidFill>
                  <a:srgbClr val="DCD7E5"/>
                </a:solidFill>
                <a:latin typeface="Heebo Light" pitchFamily="34" charset="0"/>
                <a:ea typeface="Heebo Light" pitchFamily="34" charset="-122"/>
                <a:cs typeface="Heebo Light" pitchFamily="34" charset="-120"/>
              </a:rPr>
              <a:t> </a:t>
            </a:r>
            <a:r>
              <a:rPr lang="en-US" sz="1750" u="sng" dirty="0">
                <a:solidFill>
                  <a:srgbClr val="8252E0"/>
                </a:solidFill>
                <a:latin typeface="Heebo Light" pitchFamily="34" charset="0"/>
                <a:ea typeface="Heebo Light" pitchFamily="34" charset="-122"/>
                <a:cs typeface="Heebo Light" pitchFamily="34" charset="-120"/>
                <a:hlinkClick r:id="rId4">
                  <a:extLst>
                    <a:ext uri="{A12FA001-AC4F-418D-AE19-62706E023703}">
                      <ahyp:hlinkClr xmlns:ahyp="http://schemas.microsoft.com/office/drawing/2018/hyperlinkcolor" val="tx"/>
                    </a:ext>
                  </a:extLst>
                </a:hlinkClick>
              </a:rPr>
              <a:t>linkedin.com/in/nikettalikoti</a:t>
            </a:r>
            <a:endParaRPr lang="en-US" sz="1750" dirty="0"/>
          </a:p>
        </p:txBody>
      </p:sp>
      <p:sp>
        <p:nvSpPr>
          <p:cNvPr id="6" name="Text 3"/>
          <p:cNvSpPr/>
          <p:nvPr/>
        </p:nvSpPr>
        <p:spPr>
          <a:xfrm>
            <a:off x="6280190" y="6722388"/>
            <a:ext cx="7556421" cy="378142"/>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000000"/>
                </a:solidFill>
                <a:latin typeface="Heebo Light" pitchFamily="34" charset="0"/>
                <a:ea typeface="Heebo Light" pitchFamily="34" charset="-122"/>
                <a:cs typeface="Heebo Light" pitchFamily="34" charset="-120"/>
              </a:rPr>
              <a:t>🐙</a:t>
            </a:r>
            <a:r>
              <a:rPr lang="en-US" sz="1750" dirty="0">
                <a:solidFill>
                  <a:srgbClr val="DCD7E5"/>
                </a:solidFill>
                <a:latin typeface="Heebo Light" pitchFamily="34" charset="0"/>
                <a:ea typeface="Heebo Light" pitchFamily="34" charset="-122"/>
                <a:cs typeface="Heebo Light" pitchFamily="34" charset="-120"/>
              </a:rPr>
              <a:t> github.com/niketgtalikoti</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803088"/>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Project Summary</a:t>
            </a:r>
            <a:endParaRPr lang="en-US" sz="4450" dirty="0"/>
          </a:p>
        </p:txBody>
      </p:sp>
      <p:sp>
        <p:nvSpPr>
          <p:cNvPr id="3" name="Text 1"/>
          <p:cNvSpPr/>
          <p:nvPr/>
        </p:nvSpPr>
        <p:spPr>
          <a:xfrm>
            <a:off x="793790" y="3965496"/>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This project aimed to analyze and forecast Uber trip demand using real-world data from New York City in early 2015. By leveraging historical trip patterns and operational features, we sought to develop predictive models that could inform Uber's strategic decisions. The analysis covered a two-month period, providing a solid foundation for understanding short-term demand fluctuations.</a:t>
            </a:r>
            <a:endParaRPr lang="en-US" sz="1750" dirty="0"/>
          </a:p>
        </p:txBody>
      </p:sp>
      <p:sp>
        <p:nvSpPr>
          <p:cNvPr id="4" name="Text 2"/>
          <p:cNvSpPr/>
          <p:nvPr/>
        </p:nvSpPr>
        <p:spPr>
          <a:xfrm>
            <a:off x="793790" y="58990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Objective</a:t>
            </a:r>
            <a:endParaRPr lang="en-US" sz="2200" dirty="0"/>
          </a:p>
        </p:txBody>
      </p:sp>
      <p:sp>
        <p:nvSpPr>
          <p:cNvPr id="5" name="Text 3"/>
          <p:cNvSpPr/>
          <p:nvPr/>
        </p:nvSpPr>
        <p:spPr>
          <a:xfrm>
            <a:off x="793790" y="6480215"/>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Analyze and forecast Uber trip demand using real-world 2015 NYC data.</a:t>
            </a:r>
            <a:endParaRPr lang="en-US" sz="1750" dirty="0"/>
          </a:p>
        </p:txBody>
      </p:sp>
      <p:sp>
        <p:nvSpPr>
          <p:cNvPr id="6" name="Text 4"/>
          <p:cNvSpPr/>
          <p:nvPr/>
        </p:nvSpPr>
        <p:spPr>
          <a:xfrm>
            <a:off x="5332928" y="58990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Duration</a:t>
            </a:r>
            <a:endParaRPr lang="en-US" sz="2200" dirty="0"/>
          </a:p>
        </p:txBody>
      </p:sp>
      <p:sp>
        <p:nvSpPr>
          <p:cNvPr id="7" name="Text 5"/>
          <p:cNvSpPr/>
          <p:nvPr/>
        </p:nvSpPr>
        <p:spPr>
          <a:xfrm>
            <a:off x="5332928" y="6480215"/>
            <a:ext cx="3978116"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January–February 2015</a:t>
            </a:r>
            <a:endParaRPr lang="en-US" sz="1750" dirty="0"/>
          </a:p>
        </p:txBody>
      </p:sp>
      <p:sp>
        <p:nvSpPr>
          <p:cNvPr id="8" name="Text 6"/>
          <p:cNvSpPr/>
          <p:nvPr/>
        </p:nvSpPr>
        <p:spPr>
          <a:xfrm>
            <a:off x="9872067" y="589907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F0F4"/>
                </a:solidFill>
                <a:latin typeface="Montserrat" pitchFamily="34" charset="0"/>
                <a:ea typeface="Montserrat" pitchFamily="34" charset="-122"/>
                <a:cs typeface="Montserrat" pitchFamily="34" charset="-120"/>
              </a:rPr>
              <a:t>Tools Used</a:t>
            </a:r>
            <a:endParaRPr lang="en-US" sz="2200" dirty="0"/>
          </a:p>
        </p:txBody>
      </p:sp>
      <p:sp>
        <p:nvSpPr>
          <p:cNvPr id="9" name="Text 7"/>
          <p:cNvSpPr/>
          <p:nvPr/>
        </p:nvSpPr>
        <p:spPr>
          <a:xfrm>
            <a:off x="9872067" y="6480215"/>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Python (Pandas, Scikit-learn, XGBoost)</a:t>
            </a:r>
            <a:endParaRPr lang="en-US" sz="1750" dirty="0"/>
          </a:p>
        </p:txBody>
      </p:sp>
      <p:sp>
        <p:nvSpPr>
          <p:cNvPr id="10" name="Text 8"/>
          <p:cNvSpPr/>
          <p:nvPr/>
        </p:nvSpPr>
        <p:spPr>
          <a:xfrm>
            <a:off x="9872067" y="7285315"/>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Plotly for interactive visuals</a:t>
            </a:r>
            <a:endParaRPr lang="en-US" sz="1750" dirty="0"/>
          </a:p>
        </p:txBody>
      </p:sp>
      <p:sp>
        <p:nvSpPr>
          <p:cNvPr id="11" name="Text 9"/>
          <p:cNvSpPr/>
          <p:nvPr/>
        </p:nvSpPr>
        <p:spPr>
          <a:xfrm>
            <a:off x="9872067" y="7727513"/>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Jupyter Notebook</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60426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Problem Statement</a:t>
            </a:r>
            <a:endParaRPr lang="en-US" sz="4450" dirty="0"/>
          </a:p>
        </p:txBody>
      </p:sp>
      <p:sp>
        <p:nvSpPr>
          <p:cNvPr id="4" name="Text 1"/>
          <p:cNvSpPr/>
          <p:nvPr/>
        </p:nvSpPr>
        <p:spPr>
          <a:xfrm>
            <a:off x="793790" y="5653207"/>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Uber, like any on-demand service, faces the critical challenge of balancing supply and demand to ensure efficiency and customer satisfaction. Predicting daily trip volume is paramount for optimal fleet allocation, driver scheduling, and overall operational smoothness. This project directly addresses how machine learning can provide actionable insights to meet these challenges.</a:t>
            </a:r>
            <a:endParaRPr lang="en-US" sz="1750" dirty="0"/>
          </a:p>
        </p:txBody>
      </p:sp>
      <p:sp>
        <p:nvSpPr>
          <p:cNvPr id="5" name="Shape 2"/>
          <p:cNvSpPr/>
          <p:nvPr/>
        </p:nvSpPr>
        <p:spPr>
          <a:xfrm>
            <a:off x="793790" y="6997065"/>
            <a:ext cx="6407944" cy="2206585"/>
          </a:xfrm>
          <a:prstGeom prst="roundRect">
            <a:avLst>
              <a:gd name="adj" fmla="val 4317"/>
            </a:avLst>
          </a:prstGeom>
          <a:solidFill>
            <a:srgbClr val="31136C"/>
          </a:solidFill>
          <a:ln w="7620">
            <a:solidFill>
              <a:srgbClr val="4A2C85"/>
            </a:solidFill>
            <a:prstDash val="solid"/>
          </a:ln>
        </p:spPr>
      </p:sp>
      <p:sp>
        <p:nvSpPr>
          <p:cNvPr id="6" name="Text 3"/>
          <p:cNvSpPr/>
          <p:nvPr/>
        </p:nvSpPr>
        <p:spPr>
          <a:xfrm>
            <a:off x="1028224" y="72314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Business Challenge</a:t>
            </a:r>
            <a:endParaRPr lang="en-US" sz="2200" dirty="0"/>
          </a:p>
        </p:txBody>
      </p:sp>
      <p:sp>
        <p:nvSpPr>
          <p:cNvPr id="7" name="Text 4"/>
          <p:cNvSpPr/>
          <p:nvPr/>
        </p:nvSpPr>
        <p:spPr>
          <a:xfrm>
            <a:off x="1028224" y="7721917"/>
            <a:ext cx="5939076" cy="1088708"/>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How can Uber predict daily trip demand based on historical data and operational features to enhance service efficiency?</a:t>
            </a:r>
            <a:endParaRPr lang="en-US" sz="1750" dirty="0"/>
          </a:p>
        </p:txBody>
      </p:sp>
      <p:sp>
        <p:nvSpPr>
          <p:cNvPr id="8" name="Shape 5"/>
          <p:cNvSpPr/>
          <p:nvPr/>
        </p:nvSpPr>
        <p:spPr>
          <a:xfrm>
            <a:off x="7428548" y="6997065"/>
            <a:ext cx="6408063" cy="2206585"/>
          </a:xfrm>
          <a:prstGeom prst="roundRect">
            <a:avLst>
              <a:gd name="adj" fmla="val 4317"/>
            </a:avLst>
          </a:prstGeom>
          <a:solidFill>
            <a:srgbClr val="31136C"/>
          </a:solidFill>
          <a:ln w="7620">
            <a:solidFill>
              <a:srgbClr val="4A2C85"/>
            </a:solidFill>
            <a:prstDash val="solid"/>
          </a:ln>
        </p:spPr>
      </p:sp>
      <p:sp>
        <p:nvSpPr>
          <p:cNvPr id="9" name="Text 6"/>
          <p:cNvSpPr/>
          <p:nvPr/>
        </p:nvSpPr>
        <p:spPr>
          <a:xfrm>
            <a:off x="7662982" y="723149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Goals</a:t>
            </a:r>
            <a:endParaRPr lang="en-US" sz="2200" dirty="0"/>
          </a:p>
        </p:txBody>
      </p:sp>
      <p:sp>
        <p:nvSpPr>
          <p:cNvPr id="10" name="Text 7"/>
          <p:cNvSpPr/>
          <p:nvPr/>
        </p:nvSpPr>
        <p:spPr>
          <a:xfrm>
            <a:off x="7662982" y="7721917"/>
            <a:ext cx="593919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Analyze temporal and base-level patterns</a:t>
            </a:r>
            <a:endParaRPr lang="en-US" sz="1750" dirty="0"/>
          </a:p>
        </p:txBody>
      </p:sp>
      <p:sp>
        <p:nvSpPr>
          <p:cNvPr id="11" name="Text 8"/>
          <p:cNvSpPr/>
          <p:nvPr/>
        </p:nvSpPr>
        <p:spPr>
          <a:xfrm>
            <a:off x="7662982" y="8164116"/>
            <a:ext cx="593919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Predict trip volume using ML models</a:t>
            </a:r>
            <a:endParaRPr lang="en-US" sz="1750" dirty="0"/>
          </a:p>
        </p:txBody>
      </p:sp>
      <p:sp>
        <p:nvSpPr>
          <p:cNvPr id="12" name="Text 9"/>
          <p:cNvSpPr/>
          <p:nvPr/>
        </p:nvSpPr>
        <p:spPr>
          <a:xfrm>
            <a:off x="7662982" y="8606314"/>
            <a:ext cx="593919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Make data-driven operational decisions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64781"/>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Dataset Overview</a:t>
            </a:r>
            <a:endParaRPr lang="en-US" sz="4450" dirty="0"/>
          </a:p>
        </p:txBody>
      </p:sp>
      <p:sp>
        <p:nvSpPr>
          <p:cNvPr id="4" name="Text 1"/>
          <p:cNvSpPr/>
          <p:nvPr/>
        </p:nvSpPr>
        <p:spPr>
          <a:xfrm>
            <a:off x="793790" y="5013722"/>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The analysis was conducted on a comprehensive dataset of Uber trips within New York City, spanning the first two months of 2015. This dataset provides crucial information including the date of the trip, the dispatch center (base number), the total number of trips, and the count of active vehicles. Understanding these key columns was fundamental to identifying patterns and building accurate predictive models.</a:t>
            </a:r>
            <a:endParaRPr lang="en-US" sz="1750" dirty="0"/>
          </a:p>
        </p:txBody>
      </p:sp>
      <p:sp>
        <p:nvSpPr>
          <p:cNvPr id="5" name="Shape 2"/>
          <p:cNvSpPr/>
          <p:nvPr/>
        </p:nvSpPr>
        <p:spPr>
          <a:xfrm>
            <a:off x="793790" y="6720483"/>
            <a:ext cx="13042821" cy="3122652"/>
          </a:xfrm>
          <a:prstGeom prst="roundRect">
            <a:avLst>
              <a:gd name="adj" fmla="val 3051"/>
            </a:avLst>
          </a:prstGeom>
          <a:noFill/>
          <a:ln w="7620">
            <a:solidFill>
              <a:srgbClr val="FFFFFF">
                <a:alpha val="24000"/>
              </a:srgbClr>
            </a:solidFill>
            <a:prstDash val="solid"/>
          </a:ln>
        </p:spPr>
      </p:sp>
      <p:sp>
        <p:nvSpPr>
          <p:cNvPr id="6" name="Shape 3"/>
          <p:cNvSpPr/>
          <p:nvPr/>
        </p:nvSpPr>
        <p:spPr>
          <a:xfrm>
            <a:off x="801410" y="6728103"/>
            <a:ext cx="13027581" cy="650319"/>
          </a:xfrm>
          <a:prstGeom prst="rect">
            <a:avLst/>
          </a:prstGeom>
          <a:solidFill>
            <a:srgbClr val="FFFFFF">
              <a:alpha val="4000"/>
            </a:srgbClr>
          </a:solidFill>
          <a:ln/>
        </p:spPr>
      </p:sp>
      <p:sp>
        <p:nvSpPr>
          <p:cNvPr id="7" name="Text 4"/>
          <p:cNvSpPr/>
          <p:nvPr/>
        </p:nvSpPr>
        <p:spPr>
          <a:xfrm>
            <a:off x="1028224" y="6871811"/>
            <a:ext cx="6056352" cy="362903"/>
          </a:xfrm>
          <a:prstGeom prst="rect">
            <a:avLst/>
          </a:prstGeom>
          <a:noFill/>
          <a:ln/>
        </p:spPr>
        <p:txBody>
          <a:bodyPr wrap="none" lIns="0" tIns="0" rIns="0" bIns="0" rtlCol="0" anchor="t"/>
          <a:lstStyle/>
          <a:p>
            <a:pPr marL="0" indent="0" algn="l">
              <a:lnSpc>
                <a:spcPts val="2850"/>
              </a:lnSpc>
              <a:buNone/>
            </a:pPr>
            <a:r>
              <a:rPr lang="en-US" sz="1750" b="1" dirty="0">
                <a:solidFill>
                  <a:srgbClr val="DCD7E5"/>
                </a:solidFill>
                <a:latin typeface="Heebo Light" pitchFamily="34" charset="0"/>
                <a:ea typeface="Heebo Light" pitchFamily="34" charset="-122"/>
                <a:cs typeface="Heebo Light" pitchFamily="34" charset="-120"/>
              </a:rPr>
              <a:t>Source</a:t>
            </a:r>
            <a:endParaRPr lang="en-US" sz="1750" dirty="0"/>
          </a:p>
        </p:txBody>
      </p:sp>
      <p:sp>
        <p:nvSpPr>
          <p:cNvPr id="8" name="Text 5"/>
          <p:cNvSpPr/>
          <p:nvPr/>
        </p:nvSpPr>
        <p:spPr>
          <a:xfrm>
            <a:off x="7545824" y="6871811"/>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Uber NYC Jan-Feb 2015</a:t>
            </a:r>
            <a:endParaRPr lang="en-US" sz="1750" dirty="0"/>
          </a:p>
        </p:txBody>
      </p:sp>
      <p:sp>
        <p:nvSpPr>
          <p:cNvPr id="9" name="Shape 6"/>
          <p:cNvSpPr/>
          <p:nvPr/>
        </p:nvSpPr>
        <p:spPr>
          <a:xfrm>
            <a:off x="801410" y="7378422"/>
            <a:ext cx="13027581" cy="1806773"/>
          </a:xfrm>
          <a:prstGeom prst="rect">
            <a:avLst/>
          </a:prstGeom>
          <a:solidFill>
            <a:srgbClr val="000000">
              <a:alpha val="4000"/>
            </a:srgbClr>
          </a:solidFill>
          <a:ln/>
        </p:spPr>
      </p:sp>
      <p:sp>
        <p:nvSpPr>
          <p:cNvPr id="10" name="Text 7"/>
          <p:cNvSpPr/>
          <p:nvPr/>
        </p:nvSpPr>
        <p:spPr>
          <a:xfrm>
            <a:off x="1028224" y="7522131"/>
            <a:ext cx="6056352" cy="362903"/>
          </a:xfrm>
          <a:prstGeom prst="rect">
            <a:avLst/>
          </a:prstGeom>
          <a:noFill/>
          <a:ln/>
        </p:spPr>
        <p:txBody>
          <a:bodyPr wrap="none" lIns="0" tIns="0" rIns="0" bIns="0" rtlCol="0" anchor="t"/>
          <a:lstStyle/>
          <a:p>
            <a:pPr marL="0" indent="0" algn="l">
              <a:lnSpc>
                <a:spcPts val="2850"/>
              </a:lnSpc>
              <a:buNone/>
            </a:pPr>
            <a:r>
              <a:rPr lang="en-US" sz="1750" b="1" dirty="0">
                <a:solidFill>
                  <a:srgbClr val="DCD7E5"/>
                </a:solidFill>
                <a:latin typeface="Heebo Light" pitchFamily="34" charset="0"/>
                <a:ea typeface="Heebo Light" pitchFamily="34" charset="-122"/>
                <a:cs typeface="Heebo Light" pitchFamily="34" charset="-120"/>
              </a:rPr>
              <a:t>Key Columns</a:t>
            </a:r>
            <a:endParaRPr lang="en-US" sz="1750" dirty="0"/>
          </a:p>
        </p:txBody>
      </p:sp>
      <p:sp>
        <p:nvSpPr>
          <p:cNvPr id="11" name="Text 8"/>
          <p:cNvSpPr/>
          <p:nvPr/>
        </p:nvSpPr>
        <p:spPr>
          <a:xfrm>
            <a:off x="7545824" y="7454027"/>
            <a:ext cx="6056352"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Date</a:t>
            </a:r>
            <a:endParaRPr lang="en-US" sz="1750" dirty="0"/>
          </a:p>
        </p:txBody>
      </p:sp>
      <p:sp>
        <p:nvSpPr>
          <p:cNvPr id="12" name="Text 9"/>
          <p:cNvSpPr/>
          <p:nvPr/>
        </p:nvSpPr>
        <p:spPr>
          <a:xfrm>
            <a:off x="7545824" y="7884914"/>
            <a:ext cx="6056352"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Base Number (dispatch center)</a:t>
            </a:r>
            <a:endParaRPr lang="en-US" sz="1750" dirty="0"/>
          </a:p>
        </p:txBody>
      </p:sp>
      <p:sp>
        <p:nvSpPr>
          <p:cNvPr id="13" name="Text 10"/>
          <p:cNvSpPr/>
          <p:nvPr/>
        </p:nvSpPr>
        <p:spPr>
          <a:xfrm>
            <a:off x="7545824" y="8315801"/>
            <a:ext cx="6056352"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Trips (total rides)</a:t>
            </a:r>
            <a:endParaRPr lang="en-US" sz="1750" dirty="0"/>
          </a:p>
        </p:txBody>
      </p:sp>
      <p:sp>
        <p:nvSpPr>
          <p:cNvPr id="14" name="Text 11"/>
          <p:cNvSpPr/>
          <p:nvPr/>
        </p:nvSpPr>
        <p:spPr>
          <a:xfrm>
            <a:off x="7545824" y="8746688"/>
            <a:ext cx="6056352"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DCD7E5"/>
                </a:solidFill>
                <a:latin typeface="Heebo Light" pitchFamily="34" charset="0"/>
                <a:ea typeface="Heebo Light" pitchFamily="34" charset="-122"/>
                <a:cs typeface="Heebo Light" pitchFamily="34" charset="-120"/>
              </a:rPr>
              <a:t>Active Vehicles</a:t>
            </a:r>
            <a:endParaRPr lang="en-US" sz="1750" dirty="0"/>
          </a:p>
        </p:txBody>
      </p:sp>
      <p:sp>
        <p:nvSpPr>
          <p:cNvPr id="15" name="Shape 12"/>
          <p:cNvSpPr/>
          <p:nvPr/>
        </p:nvSpPr>
        <p:spPr>
          <a:xfrm>
            <a:off x="801410" y="9185196"/>
            <a:ext cx="13027581" cy="650319"/>
          </a:xfrm>
          <a:prstGeom prst="rect">
            <a:avLst/>
          </a:prstGeom>
          <a:solidFill>
            <a:srgbClr val="FFFFFF">
              <a:alpha val="4000"/>
            </a:srgbClr>
          </a:solidFill>
          <a:ln/>
        </p:spPr>
      </p:sp>
      <p:sp>
        <p:nvSpPr>
          <p:cNvPr id="16" name="Text 13"/>
          <p:cNvSpPr/>
          <p:nvPr/>
        </p:nvSpPr>
        <p:spPr>
          <a:xfrm>
            <a:off x="1028224" y="9328904"/>
            <a:ext cx="6056352" cy="362903"/>
          </a:xfrm>
          <a:prstGeom prst="rect">
            <a:avLst/>
          </a:prstGeom>
          <a:noFill/>
          <a:ln/>
        </p:spPr>
        <p:txBody>
          <a:bodyPr wrap="none" lIns="0" tIns="0" rIns="0" bIns="0" rtlCol="0" anchor="t"/>
          <a:lstStyle/>
          <a:p>
            <a:pPr marL="0" indent="0" algn="l">
              <a:lnSpc>
                <a:spcPts val="2850"/>
              </a:lnSpc>
              <a:buNone/>
            </a:pPr>
            <a:r>
              <a:rPr lang="en-US" sz="1750" b="1" dirty="0">
                <a:solidFill>
                  <a:srgbClr val="DCD7E5"/>
                </a:solidFill>
                <a:latin typeface="Heebo Light" pitchFamily="34" charset="0"/>
                <a:ea typeface="Heebo Light" pitchFamily="34" charset="-122"/>
                <a:cs typeface="Heebo Light" pitchFamily="34" charset="-120"/>
              </a:rPr>
              <a:t>Time Range</a:t>
            </a:r>
            <a:endParaRPr lang="en-US" sz="1750" dirty="0"/>
          </a:p>
        </p:txBody>
      </p:sp>
      <p:sp>
        <p:nvSpPr>
          <p:cNvPr id="17" name="Text 14"/>
          <p:cNvSpPr/>
          <p:nvPr/>
        </p:nvSpPr>
        <p:spPr>
          <a:xfrm>
            <a:off x="7545824" y="9328904"/>
            <a:ext cx="6056352"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1 Jan 2015 – 28 Feb 2015</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793790" y="99643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Exploratory Data Analysis (EDA)</a:t>
            </a:r>
            <a:endParaRPr lang="en-US" sz="4450" dirty="0"/>
          </a:p>
        </p:txBody>
      </p:sp>
      <p:sp>
        <p:nvSpPr>
          <p:cNvPr id="4" name="Text 1"/>
          <p:cNvSpPr/>
          <p:nvPr/>
        </p:nvSpPr>
        <p:spPr>
          <a:xfrm>
            <a:off x="793790" y="2754154"/>
            <a:ext cx="7556421" cy="2903220"/>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Our Exploratory Data Analysis revealed compelling insights into Uber trip patterns. We observed a clear trend of highest demand on Fridays, gradually decreasing to the lowest on Sundays, suggesting weekday commuting and weekend leisure impacts. The overall trip volume showed a steady rise through mid-January, indicating growing adoption or specific events, with noticeable dips on weekends. Furthermore, certain dispatch centers consistently handled significantly more traffic, pointing to key operational hubs.</a:t>
            </a:r>
            <a:endParaRPr lang="en-US" sz="1750" dirty="0"/>
          </a:p>
        </p:txBody>
      </p:sp>
      <p:sp>
        <p:nvSpPr>
          <p:cNvPr id="5" name="Shape 2"/>
          <p:cNvSpPr/>
          <p:nvPr/>
        </p:nvSpPr>
        <p:spPr>
          <a:xfrm>
            <a:off x="793790" y="5912525"/>
            <a:ext cx="510302" cy="510302"/>
          </a:xfrm>
          <a:prstGeom prst="roundRect">
            <a:avLst>
              <a:gd name="adj" fmla="val 18669"/>
            </a:avLst>
          </a:prstGeom>
          <a:solidFill>
            <a:srgbClr val="31136C"/>
          </a:solidFill>
          <a:ln w="7620">
            <a:solidFill>
              <a:srgbClr val="4A2C85"/>
            </a:solidFill>
            <a:prstDash val="solid"/>
          </a:ln>
        </p:spPr>
      </p:sp>
      <p:pic>
        <p:nvPicPr>
          <p:cNvPr id="6" name="Image 1" descr="preencoded.png"/>
          <p:cNvPicPr>
            <a:picLocks noChangeAspect="1"/>
          </p:cNvPicPr>
          <p:nvPr/>
        </p:nvPicPr>
        <p:blipFill>
          <a:blip r:embed="rId4"/>
          <a:stretch>
            <a:fillRect/>
          </a:stretch>
        </p:blipFill>
        <p:spPr>
          <a:xfrm>
            <a:off x="878860" y="5955030"/>
            <a:ext cx="340162" cy="425291"/>
          </a:xfrm>
          <a:prstGeom prst="rect">
            <a:avLst/>
          </a:prstGeom>
        </p:spPr>
      </p:pic>
      <p:sp>
        <p:nvSpPr>
          <p:cNvPr id="7" name="Text 3"/>
          <p:cNvSpPr/>
          <p:nvPr/>
        </p:nvSpPr>
        <p:spPr>
          <a:xfrm>
            <a:off x="1530906" y="5990392"/>
            <a:ext cx="4109442"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Trip Distribution by Weekday</a:t>
            </a:r>
            <a:endParaRPr lang="en-US" sz="2200" dirty="0"/>
          </a:p>
        </p:txBody>
      </p:sp>
      <p:sp>
        <p:nvSpPr>
          <p:cNvPr id="8" name="Text 4"/>
          <p:cNvSpPr/>
          <p:nvPr/>
        </p:nvSpPr>
        <p:spPr>
          <a:xfrm>
            <a:off x="1530906" y="6480810"/>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Insight: Highest demand on Fridays, lowest on Sundays.</a:t>
            </a:r>
            <a:endParaRPr lang="en-US" sz="1750" dirty="0"/>
          </a:p>
        </p:txBody>
      </p:sp>
      <p:sp>
        <p:nvSpPr>
          <p:cNvPr id="9" name="Shape 5"/>
          <p:cNvSpPr/>
          <p:nvPr/>
        </p:nvSpPr>
        <p:spPr>
          <a:xfrm>
            <a:off x="793790" y="7297341"/>
            <a:ext cx="510302" cy="510302"/>
          </a:xfrm>
          <a:prstGeom prst="roundRect">
            <a:avLst>
              <a:gd name="adj" fmla="val 18669"/>
            </a:avLst>
          </a:prstGeom>
          <a:solidFill>
            <a:srgbClr val="31136C"/>
          </a:solidFill>
          <a:ln w="7620">
            <a:solidFill>
              <a:srgbClr val="4A2C85"/>
            </a:solidFill>
            <a:prstDash val="solid"/>
          </a:ln>
        </p:spPr>
      </p:sp>
      <p:pic>
        <p:nvPicPr>
          <p:cNvPr id="10" name="Image 2" descr="preencoded.png"/>
          <p:cNvPicPr>
            <a:picLocks noChangeAspect="1"/>
          </p:cNvPicPr>
          <p:nvPr/>
        </p:nvPicPr>
        <p:blipFill>
          <a:blip r:embed="rId5"/>
          <a:stretch>
            <a:fillRect/>
          </a:stretch>
        </p:blipFill>
        <p:spPr>
          <a:xfrm>
            <a:off x="878860" y="7339846"/>
            <a:ext cx="340162" cy="425291"/>
          </a:xfrm>
          <a:prstGeom prst="rect">
            <a:avLst/>
          </a:prstGeom>
        </p:spPr>
      </p:pic>
      <p:sp>
        <p:nvSpPr>
          <p:cNvPr id="11" name="Text 6"/>
          <p:cNvSpPr/>
          <p:nvPr/>
        </p:nvSpPr>
        <p:spPr>
          <a:xfrm>
            <a:off x="1530906" y="7375208"/>
            <a:ext cx="2967157"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Trip Trend Over Time</a:t>
            </a:r>
            <a:endParaRPr lang="en-US" sz="2200" dirty="0"/>
          </a:p>
        </p:txBody>
      </p:sp>
      <p:sp>
        <p:nvSpPr>
          <p:cNvPr id="12" name="Text 7"/>
          <p:cNvSpPr/>
          <p:nvPr/>
        </p:nvSpPr>
        <p:spPr>
          <a:xfrm>
            <a:off x="1530906" y="7865626"/>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Insight: A steady rise in trips mid-January, possible dips on weekends.</a:t>
            </a:r>
            <a:endParaRPr lang="en-US" sz="1750" dirty="0"/>
          </a:p>
        </p:txBody>
      </p:sp>
      <p:sp>
        <p:nvSpPr>
          <p:cNvPr id="13" name="Shape 8"/>
          <p:cNvSpPr/>
          <p:nvPr/>
        </p:nvSpPr>
        <p:spPr>
          <a:xfrm>
            <a:off x="793790" y="9045059"/>
            <a:ext cx="510302" cy="510302"/>
          </a:xfrm>
          <a:prstGeom prst="roundRect">
            <a:avLst>
              <a:gd name="adj" fmla="val 18669"/>
            </a:avLst>
          </a:prstGeom>
          <a:solidFill>
            <a:srgbClr val="31136C"/>
          </a:solidFill>
          <a:ln w="7620">
            <a:solidFill>
              <a:srgbClr val="4A2C85"/>
            </a:solidFill>
            <a:prstDash val="solid"/>
          </a:ln>
        </p:spPr>
      </p:sp>
      <p:pic>
        <p:nvPicPr>
          <p:cNvPr id="14" name="Image 3" descr="preencoded.png"/>
          <p:cNvPicPr>
            <a:picLocks noChangeAspect="1"/>
          </p:cNvPicPr>
          <p:nvPr/>
        </p:nvPicPr>
        <p:blipFill>
          <a:blip r:embed="rId6"/>
          <a:stretch>
            <a:fillRect/>
          </a:stretch>
        </p:blipFill>
        <p:spPr>
          <a:xfrm>
            <a:off x="878860" y="9087564"/>
            <a:ext cx="340162" cy="425291"/>
          </a:xfrm>
          <a:prstGeom prst="rect">
            <a:avLst/>
          </a:prstGeom>
        </p:spPr>
      </p:pic>
      <p:sp>
        <p:nvSpPr>
          <p:cNvPr id="15" name="Text 9"/>
          <p:cNvSpPr/>
          <p:nvPr/>
        </p:nvSpPr>
        <p:spPr>
          <a:xfrm>
            <a:off x="1530906" y="912292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CD7E5"/>
                </a:solidFill>
                <a:latin typeface="Montserrat" pitchFamily="34" charset="0"/>
                <a:ea typeface="Montserrat" pitchFamily="34" charset="-122"/>
                <a:cs typeface="Montserrat" pitchFamily="34" charset="-120"/>
              </a:rPr>
              <a:t>Base-wise Activity</a:t>
            </a:r>
            <a:endParaRPr lang="en-US" sz="2200" dirty="0"/>
          </a:p>
        </p:txBody>
      </p:sp>
      <p:sp>
        <p:nvSpPr>
          <p:cNvPr id="16" name="Text 10"/>
          <p:cNvSpPr/>
          <p:nvPr/>
        </p:nvSpPr>
        <p:spPr>
          <a:xfrm>
            <a:off x="1530906" y="9613344"/>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DCD7E5"/>
                </a:solidFill>
                <a:latin typeface="Heebo Light" pitchFamily="34" charset="0"/>
                <a:ea typeface="Heebo Light" pitchFamily="34" charset="-122"/>
                <a:cs typeface="Heebo Light" pitchFamily="34" charset="-120"/>
              </a:rPr>
              <a:t>Insight: Certain bases consistently handle more traffic.</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alpha val="1000"/>
          </a:srgbClr>
        </a:solidFill>
        <a:effectLst/>
      </p:bgPr>
    </p:bg>
    <p:spTree>
      <p:nvGrpSpPr>
        <p:cNvPr id="1" name="">
          <a:extLst>
            <a:ext uri="{FF2B5EF4-FFF2-40B4-BE49-F238E27FC236}">
              <a16:creationId xmlns:a16="http://schemas.microsoft.com/office/drawing/2014/main" id="{B6002805-548E-1EA0-28F5-C6E70C17910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68716F5A-7E8F-C7BF-E01F-F9A102C0C06A}"/>
              </a:ext>
            </a:extLst>
          </p:cNvPr>
          <p:cNvSpPr/>
          <p:nvPr/>
        </p:nvSpPr>
        <p:spPr>
          <a:xfrm>
            <a:off x="351338" y="278030"/>
            <a:ext cx="9249862"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Total Trips per Day</a:t>
            </a:r>
            <a:endParaRPr lang="en-US" sz="4450" dirty="0"/>
          </a:p>
        </p:txBody>
      </p:sp>
      <p:pic>
        <p:nvPicPr>
          <p:cNvPr id="30" name="Picture 29">
            <a:extLst>
              <a:ext uri="{FF2B5EF4-FFF2-40B4-BE49-F238E27FC236}">
                <a16:creationId xmlns:a16="http://schemas.microsoft.com/office/drawing/2014/main" id="{8B4A7B93-2049-1063-6C62-7E6C4944913F}"/>
              </a:ext>
            </a:extLst>
          </p:cNvPr>
          <p:cNvPicPr>
            <a:picLocks noChangeAspect="1"/>
          </p:cNvPicPr>
          <p:nvPr/>
        </p:nvPicPr>
        <p:blipFill>
          <a:blip r:embed="rId3"/>
          <a:stretch>
            <a:fillRect/>
          </a:stretch>
        </p:blipFill>
        <p:spPr>
          <a:xfrm>
            <a:off x="1708189" y="1445342"/>
            <a:ext cx="7073550" cy="4320000"/>
          </a:xfrm>
          <a:prstGeom prst="roundRect">
            <a:avLst/>
          </a:prstGeom>
        </p:spPr>
      </p:pic>
      <p:sp>
        <p:nvSpPr>
          <p:cNvPr id="2" name="TextBox 1">
            <a:extLst>
              <a:ext uri="{FF2B5EF4-FFF2-40B4-BE49-F238E27FC236}">
                <a16:creationId xmlns:a16="http://schemas.microsoft.com/office/drawing/2014/main" id="{459B84E5-7AE9-62E2-F634-E5DDD143D904}"/>
              </a:ext>
            </a:extLst>
          </p:cNvPr>
          <p:cNvSpPr txBox="1"/>
          <p:nvPr/>
        </p:nvSpPr>
        <p:spPr>
          <a:xfrm>
            <a:off x="351339" y="7299960"/>
            <a:ext cx="13748120" cy="2677656"/>
          </a:xfrm>
          <a:prstGeom prst="rect">
            <a:avLst/>
          </a:prstGeom>
          <a:noFill/>
        </p:spPr>
        <p:txBody>
          <a:bodyPr wrap="square" rtlCol="0">
            <a:spAutoFit/>
          </a:bodyPr>
          <a:lstStyle/>
          <a:p>
            <a:pPr algn="just"/>
            <a:r>
              <a:rPr lang="en-US" sz="2800" dirty="0">
                <a:solidFill>
                  <a:schemeClr val="bg1"/>
                </a:solidFill>
              </a:rPr>
              <a:t>In early 2015, Uber trip data shows post-New Year dips and weekday-weekend patterns emerging mid-January. A sharp drop around January 26–27 likely points to an external event. By February, the platform gains momentum—daily rides consistently exceed 90,000, even hitting 100,000+. This growth signals rising demand, user adoption, and platform maturity. Weekly cycles remain visible, reflecting consistent commuting and weekend activity. Uber’s rapid rise highlights its role as a key urban mobility solution</a:t>
            </a:r>
            <a:r>
              <a:rPr lang="en-US" sz="2800" dirty="0"/>
              <a:t>.</a:t>
            </a:r>
            <a:endParaRPr lang="en-IN" sz="2800" dirty="0"/>
          </a:p>
        </p:txBody>
      </p:sp>
    </p:spTree>
    <p:extLst>
      <p:ext uri="{BB962C8B-B14F-4D97-AF65-F5344CB8AC3E}">
        <p14:creationId xmlns:p14="http://schemas.microsoft.com/office/powerpoint/2010/main" val="1942636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D1B60-EB4C-BE26-9653-F30AA5D4BEB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449ED7BA-EBB7-B5A1-E18A-129EDE1F2D8F}"/>
              </a:ext>
            </a:extLst>
          </p:cNvPr>
          <p:cNvSpPr/>
          <p:nvPr/>
        </p:nvSpPr>
        <p:spPr>
          <a:xfrm>
            <a:off x="351338" y="278030"/>
            <a:ext cx="9249862"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Total Trips by Base</a:t>
            </a:r>
            <a:endParaRPr lang="en-US" sz="4450" dirty="0"/>
          </a:p>
        </p:txBody>
      </p:sp>
      <p:pic>
        <p:nvPicPr>
          <p:cNvPr id="30" name="Picture 29">
            <a:extLst>
              <a:ext uri="{FF2B5EF4-FFF2-40B4-BE49-F238E27FC236}">
                <a16:creationId xmlns:a16="http://schemas.microsoft.com/office/drawing/2014/main" id="{9294386E-1EA4-3996-E8CD-AC6D5AE54FAA}"/>
              </a:ext>
            </a:extLst>
          </p:cNvPr>
          <p:cNvPicPr>
            <a:picLocks noChangeAspect="1"/>
          </p:cNvPicPr>
          <p:nvPr/>
        </p:nvPicPr>
        <p:blipFill>
          <a:blip r:embed="rId3"/>
          <a:srcRect l="4517" r="4517"/>
          <a:stretch/>
        </p:blipFill>
        <p:spPr>
          <a:xfrm>
            <a:off x="1708189" y="1445342"/>
            <a:ext cx="7073550" cy="4320000"/>
          </a:xfrm>
          <a:prstGeom prst="roundRect">
            <a:avLst/>
          </a:prstGeom>
        </p:spPr>
      </p:pic>
      <p:sp>
        <p:nvSpPr>
          <p:cNvPr id="2" name="TextBox 1">
            <a:extLst>
              <a:ext uri="{FF2B5EF4-FFF2-40B4-BE49-F238E27FC236}">
                <a16:creationId xmlns:a16="http://schemas.microsoft.com/office/drawing/2014/main" id="{5FFFF01E-3B52-FAB3-6CD6-92837FC04FFD}"/>
              </a:ext>
            </a:extLst>
          </p:cNvPr>
          <p:cNvSpPr txBox="1"/>
          <p:nvPr/>
        </p:nvSpPr>
        <p:spPr>
          <a:xfrm>
            <a:off x="351338" y="7447935"/>
            <a:ext cx="13937226" cy="2677656"/>
          </a:xfrm>
          <a:prstGeom prst="rect">
            <a:avLst/>
          </a:prstGeom>
          <a:noFill/>
        </p:spPr>
        <p:txBody>
          <a:bodyPr wrap="square" rtlCol="0">
            <a:spAutoFit/>
          </a:bodyPr>
          <a:lstStyle/>
          <a:p>
            <a:pPr algn="just"/>
            <a:r>
              <a:rPr lang="en-US" sz="2800" dirty="0">
                <a:solidFill>
                  <a:schemeClr val="bg1"/>
                </a:solidFill>
              </a:rPr>
              <a:t>Uber’s dispatch data in early 2015 shows B02764 as the dominant hub with nearly 2 million trips—clearly the operational core. Mid-tier bases like B02617 and B02682 contribute strong support with 600k–750k trips. Lower-volume bases such as B02765 and B02512 indicate smaller regions or developing zones. The distribution follows a power-law trend—few bases handle most of the demand, while others serve niche or growing areas, revealing how Uber's network clusters around key operational points.</a:t>
            </a:r>
            <a:endParaRPr lang="en-IN" sz="2800" dirty="0">
              <a:solidFill>
                <a:schemeClr val="bg1"/>
              </a:solidFill>
            </a:endParaRPr>
          </a:p>
        </p:txBody>
      </p:sp>
    </p:spTree>
    <p:extLst>
      <p:ext uri="{BB962C8B-B14F-4D97-AF65-F5344CB8AC3E}">
        <p14:creationId xmlns:p14="http://schemas.microsoft.com/office/powerpoint/2010/main" val="301395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085C1-983C-B793-C4A1-F110C2C5470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422F8A4E-A59A-34BC-4A52-B7FC313C8861}"/>
              </a:ext>
            </a:extLst>
          </p:cNvPr>
          <p:cNvSpPr/>
          <p:nvPr/>
        </p:nvSpPr>
        <p:spPr>
          <a:xfrm>
            <a:off x="351338" y="278030"/>
            <a:ext cx="9249862"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Daily Trips by Weekday</a:t>
            </a:r>
            <a:endParaRPr lang="en-US" sz="4450" dirty="0"/>
          </a:p>
        </p:txBody>
      </p:sp>
      <p:pic>
        <p:nvPicPr>
          <p:cNvPr id="30" name="Picture 29">
            <a:extLst>
              <a:ext uri="{FF2B5EF4-FFF2-40B4-BE49-F238E27FC236}">
                <a16:creationId xmlns:a16="http://schemas.microsoft.com/office/drawing/2014/main" id="{E40475AA-63A4-F431-9869-05CFA61A1148}"/>
              </a:ext>
            </a:extLst>
          </p:cNvPr>
          <p:cNvPicPr>
            <a:picLocks noChangeAspect="1"/>
          </p:cNvPicPr>
          <p:nvPr/>
        </p:nvPicPr>
        <p:blipFill>
          <a:blip r:embed="rId3"/>
          <a:srcRect l="4517" r="4517"/>
          <a:stretch/>
        </p:blipFill>
        <p:spPr>
          <a:xfrm>
            <a:off x="1519084" y="1445342"/>
            <a:ext cx="7262655" cy="4320000"/>
          </a:xfrm>
          <a:prstGeom prst="roundRect">
            <a:avLst/>
          </a:prstGeom>
        </p:spPr>
      </p:pic>
      <p:sp>
        <p:nvSpPr>
          <p:cNvPr id="2" name="TextBox 1">
            <a:extLst>
              <a:ext uri="{FF2B5EF4-FFF2-40B4-BE49-F238E27FC236}">
                <a16:creationId xmlns:a16="http://schemas.microsoft.com/office/drawing/2014/main" id="{00D0FB31-BA2C-A35C-FAA5-7B5CBF7418D0}"/>
              </a:ext>
            </a:extLst>
          </p:cNvPr>
          <p:cNvSpPr txBox="1"/>
          <p:nvPr/>
        </p:nvSpPr>
        <p:spPr>
          <a:xfrm>
            <a:off x="351338" y="7418438"/>
            <a:ext cx="13615385" cy="2677656"/>
          </a:xfrm>
          <a:prstGeom prst="rect">
            <a:avLst/>
          </a:prstGeom>
          <a:noFill/>
        </p:spPr>
        <p:txBody>
          <a:bodyPr wrap="square" rtlCol="0">
            <a:spAutoFit/>
          </a:bodyPr>
          <a:lstStyle/>
          <a:p>
            <a:pPr algn="just"/>
            <a:r>
              <a:rPr lang="en-US" sz="2800" dirty="0">
                <a:solidFill>
                  <a:schemeClr val="bg1"/>
                </a:solidFill>
              </a:rPr>
              <a:t>Uber ride data reveals clear weekly patterns. Friday leads with the highest and most variable trip counts, driven by commuting and social outings. Thursday and Saturday also show strong, diverse usage, blending work and leisure. In contrast, Monday to Wednesday are steadier, with lower, more routine volumes. Sunday mirrors Saturday’s variability but at slightly reduced levels. Overall, ride patterns reflect city life—structured weekdays, lively weekends, and shifting rhythms shaped by human routines and urban dynamics.</a:t>
            </a:r>
            <a:endParaRPr lang="en-IN" sz="2800" dirty="0">
              <a:solidFill>
                <a:schemeClr val="bg1"/>
              </a:solidFill>
            </a:endParaRPr>
          </a:p>
        </p:txBody>
      </p:sp>
    </p:spTree>
    <p:extLst>
      <p:ext uri="{BB962C8B-B14F-4D97-AF65-F5344CB8AC3E}">
        <p14:creationId xmlns:p14="http://schemas.microsoft.com/office/powerpoint/2010/main" val="3063281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8E113-418D-4E0D-25E3-B1A4BEECEF62}"/>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D2955A3-C28B-6102-3D31-90DA4BDF0749}"/>
              </a:ext>
            </a:extLst>
          </p:cNvPr>
          <p:cNvSpPr/>
          <p:nvPr/>
        </p:nvSpPr>
        <p:spPr>
          <a:xfrm>
            <a:off x="351338" y="278030"/>
            <a:ext cx="10400236" cy="1417558"/>
          </a:xfrm>
          <a:prstGeom prst="rect">
            <a:avLst/>
          </a:prstGeom>
          <a:noFill/>
          <a:ln/>
        </p:spPr>
        <p:txBody>
          <a:bodyPr wrap="square" lIns="0" tIns="0" rIns="0" bIns="0" rtlCol="0" anchor="t"/>
          <a:lstStyle/>
          <a:p>
            <a:pPr marL="0" indent="0" algn="l">
              <a:lnSpc>
                <a:spcPts val="5550"/>
              </a:lnSpc>
              <a:buNone/>
            </a:pPr>
            <a:r>
              <a:rPr lang="en-US" sz="4450" dirty="0">
                <a:solidFill>
                  <a:srgbClr val="F2F0F4"/>
                </a:solidFill>
                <a:latin typeface="Montserrat" pitchFamily="34" charset="0"/>
                <a:ea typeface="Montserrat" pitchFamily="34" charset="-122"/>
                <a:cs typeface="Montserrat" pitchFamily="34" charset="-120"/>
              </a:rPr>
              <a:t>Average Trips by Weekday and Base</a:t>
            </a:r>
            <a:endParaRPr lang="en-US" sz="4450" dirty="0"/>
          </a:p>
        </p:txBody>
      </p:sp>
      <p:pic>
        <p:nvPicPr>
          <p:cNvPr id="30" name="Picture 29">
            <a:extLst>
              <a:ext uri="{FF2B5EF4-FFF2-40B4-BE49-F238E27FC236}">
                <a16:creationId xmlns:a16="http://schemas.microsoft.com/office/drawing/2014/main" id="{BD074EC5-DF35-9281-7D2E-4ACC2329CDA2}"/>
              </a:ext>
            </a:extLst>
          </p:cNvPr>
          <p:cNvPicPr>
            <a:picLocks noChangeAspect="1"/>
          </p:cNvPicPr>
          <p:nvPr/>
        </p:nvPicPr>
        <p:blipFill>
          <a:blip r:embed="rId3"/>
          <a:srcRect t="1142" b="1142"/>
          <a:stretch/>
        </p:blipFill>
        <p:spPr>
          <a:xfrm>
            <a:off x="1708189" y="1445342"/>
            <a:ext cx="7073550" cy="4320000"/>
          </a:xfrm>
          <a:prstGeom prst="roundRect">
            <a:avLst/>
          </a:prstGeom>
        </p:spPr>
      </p:pic>
      <p:sp>
        <p:nvSpPr>
          <p:cNvPr id="2" name="TextBox 1">
            <a:extLst>
              <a:ext uri="{FF2B5EF4-FFF2-40B4-BE49-F238E27FC236}">
                <a16:creationId xmlns:a16="http://schemas.microsoft.com/office/drawing/2014/main" id="{C2C09C06-6AFC-0028-EEAC-502979348D85}"/>
              </a:ext>
            </a:extLst>
          </p:cNvPr>
          <p:cNvSpPr txBox="1"/>
          <p:nvPr/>
        </p:nvSpPr>
        <p:spPr>
          <a:xfrm>
            <a:off x="351337" y="7551173"/>
            <a:ext cx="13777617" cy="2677656"/>
          </a:xfrm>
          <a:prstGeom prst="rect">
            <a:avLst/>
          </a:prstGeom>
          <a:noFill/>
        </p:spPr>
        <p:txBody>
          <a:bodyPr wrap="square" rtlCol="0">
            <a:spAutoFit/>
          </a:bodyPr>
          <a:lstStyle/>
          <a:p>
            <a:pPr algn="just"/>
            <a:r>
              <a:rPr lang="en-US" sz="2800" dirty="0">
                <a:solidFill>
                  <a:schemeClr val="bg1"/>
                </a:solidFill>
              </a:rPr>
              <a:t>Uber’s heatmap reveals B02764 as the top-performing base, peaking at ~40,000 trips on Saturdays and dominating every weekday. Bases like B02617 and B02682 show rising weekend activity, reflecting commuter and social trends. In contrast, B02512 and B02765 remain low and steady, likely serving quieter areas. Mondays are the slowest overall. The chart uncovers both time-based and location-based demand, offering key insights for optimizing Uber’s driver distribution and aligning with the city’s shifting rhythms.</a:t>
            </a:r>
            <a:endParaRPr lang="en-IN" sz="2800" dirty="0">
              <a:solidFill>
                <a:schemeClr val="bg1"/>
              </a:solidFill>
            </a:endParaRPr>
          </a:p>
        </p:txBody>
      </p:sp>
    </p:spTree>
    <p:extLst>
      <p:ext uri="{BB962C8B-B14F-4D97-AF65-F5344CB8AC3E}">
        <p14:creationId xmlns:p14="http://schemas.microsoft.com/office/powerpoint/2010/main" val="844999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939</TotalTime>
  <Words>1811</Words>
  <Application>Microsoft Office PowerPoint</Application>
  <PresentationFormat>Custom</PresentationFormat>
  <Paragraphs>117</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Montserrat</vt:lpstr>
      <vt:lpstr>Heebo Bold</vt:lpstr>
      <vt:lpstr>Heebo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NIKET TALIKOTI</cp:lastModifiedBy>
  <cp:revision>2</cp:revision>
  <dcterms:created xsi:type="dcterms:W3CDTF">2025-06-12T13:58:25Z</dcterms:created>
  <dcterms:modified xsi:type="dcterms:W3CDTF">2025-06-13T06:30:06Z</dcterms:modified>
</cp:coreProperties>
</file>